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Roboto Mono"/>
      <p:regular r:id="rId44"/>
      <p:bold r:id="rId45"/>
      <p:italic r:id="rId46"/>
      <p:boldItalic r:id="rId47"/>
    </p:embeddedFont>
    <p:embeddedFont>
      <p:font typeface="Source Sans Pr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RobotoMono-regular.fntdata"/><Relationship Id="rId43" Type="http://schemas.openxmlformats.org/officeDocument/2006/relationships/font" Target="fonts/Raleway-boldItalic.fntdata"/><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SansPro-regular.fntdata"/><Relationship Id="rId47" Type="http://schemas.openxmlformats.org/officeDocument/2006/relationships/font" Target="fonts/RobotoMono-boldItalic.fntdata"/><Relationship Id="rId49" Type="http://schemas.openxmlformats.org/officeDocument/2006/relationships/font" Target="fonts/SourceSans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ansPro-boldItalic.fntdata"/><Relationship Id="rId50" Type="http://schemas.openxmlformats.org/officeDocument/2006/relationships/font" Target="fonts/SourceSansPr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071bc6c7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071bc6c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name is Peter Boncz and besides my part-time appointment as professor at VU University A</a:t>
            </a:r>
            <a:r>
              <a:rPr lang="en"/>
              <a:t>msterdam</a:t>
            </a:r>
            <a:r>
              <a:rPr lang="en"/>
              <a:t>, I am a member of the management team of CWI, the Dutch national </a:t>
            </a:r>
            <a:r>
              <a:rPr lang="en"/>
              <a:t>institute</a:t>
            </a:r>
            <a:r>
              <a:rPr lang="en"/>
              <a:t> for computer science and mathematics research (birthplace of python and the internet-beyond-the-USA). I </a:t>
            </a:r>
            <a:r>
              <a:rPr lang="en"/>
              <a:t>supervise</a:t>
            </a:r>
            <a:r>
              <a:rPr lang="en"/>
              <a:t> three research groups: Machine Learning (led by Peter Grunwald), Human-Centered Data Analytics (led by Laura Hollink) and Database Architectures (led by Stefan Manegold). My background is the Database </a:t>
            </a:r>
            <a:r>
              <a:rPr lang="en"/>
              <a:t>Architectures group </a:t>
            </a:r>
            <a:r>
              <a:rPr lang="en"/>
              <a:t>and in this presentation I will give an overview of its activities.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aa324286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aa324286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research question behind my PhD was: if we would start with a clean sheet (in 1993) to design an analytical database system, what would it look like? Up until that time we had row-stores, with tuple-at-a-time Volcano query processing - systems like DB2, SQLserver, Oracle and Postgres. What did our clean sheet design look like?. It focused on optimizing memory access in sequential scans, and improving CPU efficiency in large aggregations and joins. This </a:t>
            </a:r>
            <a:r>
              <a:rPr lang="en"/>
              <a:t>became MonetDB. Martin Kersten set the course, I investigated the forces at work to understand, explain and optimize its architecture.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aa324286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aa324286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realized there was a big demand for fast analytical systems. It was 1997 and there was a new analytical domain emerging: data mining, KDD was just formed from VLDB/SIGMOD. We created a data mining </a:t>
            </a:r>
            <a:r>
              <a:rPr lang="en"/>
              <a:t>startup</a:t>
            </a:r>
            <a:r>
              <a:rPr lang="en"/>
              <a:t> called Data Distilleries that embedded MonetDB as its analytical engine.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aa324286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3aa324286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idea of MonetDB is to reduce computational overhead in query processing using a simple column-algebra: simple inflexible column-at-a-time operators where inside everything is hardcoded (no interpretation). This brings out the best of array-optimizing compilers to create CPU-</a:t>
            </a:r>
            <a:r>
              <a:rPr lang="en"/>
              <a:t>efficient</a:t>
            </a:r>
            <a:r>
              <a:rPr lang="en"/>
              <a:t> loop code. MonetDB optimizes data access by using array layout (so you only touch the columns you need), and introduced refined algorithms that improve cache locality (e.g. radix-partitioned-hashjoin). It was teamwork, where I stood on the shoulders of Martin Kersten, Sjoerd Mullender and Niels Nes, among others.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3aa324286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3aa324286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MonetDB had a large impact on industry. One of the first adopters was SAP, with their T-REX system that was inspired on MonetDB (it is now called HANA). MonetDB paved the way for the column-store revolution in analytics (later Stonebraker started C-store and Vertica). There is not a single analytical data systems technology now that is not columnar.  We also </a:t>
            </a:r>
            <a:r>
              <a:rPr lang="en"/>
              <a:t>created</a:t>
            </a:r>
            <a:r>
              <a:rPr lang="en"/>
              <a:t> our own spin-offs around the open-source MonetDB technology.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aa324286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aa324286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 after my PhD I was quite full of MonetDB, it was a big shock when I discovered that its performance could still be improved by factors.</a:t>
            </a:r>
            <a:endParaRPr/>
          </a:p>
          <a:p>
            <a:pPr indent="0" lvl="0" marL="0" rtl="0" algn="l">
              <a:spcBef>
                <a:spcPts val="0"/>
              </a:spcBef>
              <a:spcAft>
                <a:spcPts val="0"/>
              </a:spcAft>
              <a:buNone/>
            </a:pPr>
            <a:r>
              <a:rPr lang="en"/>
              <a:t>This happened when we compared MonetDB performance </a:t>
            </a:r>
            <a:r>
              <a:rPr lang="en"/>
              <a:t>with</a:t>
            </a:r>
            <a:r>
              <a:rPr lang="en"/>
              <a:t> a hand-written C++ program for TPC-H queries.</a:t>
            </a:r>
            <a:endParaRPr/>
          </a:p>
          <a:p>
            <a:pPr indent="0" lvl="0" marL="0" rtl="0" algn="l">
              <a:spcBef>
                <a:spcPts val="0"/>
              </a:spcBef>
              <a:spcAft>
                <a:spcPts val="0"/>
              </a:spcAft>
              <a:buNone/>
            </a:pPr>
            <a:r>
              <a:rPr lang="en"/>
              <a:t>It turns out that column-at-a-time execution </a:t>
            </a:r>
            <a:r>
              <a:rPr lang="en"/>
              <a:t>strategy</a:t>
            </a:r>
            <a:r>
              <a:rPr lang="en"/>
              <a:t> is good for CPU, but bad for memory </a:t>
            </a:r>
            <a:r>
              <a:rPr lang="en"/>
              <a:t>consumption. The memory hunger of MonetDB also gets problematic once Big Data exceeds RAM size (it sometimes does).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aa324286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aa324286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set out to invent a query processing model that kept the low-interpretation-overhead array-processing of MonetDB, but did so on small column slices (we call those “vectors”) . This we baptized vectorized query execution. The name suggests the use of SIMD (vector instructions) and it is certainly good for those, but that is only one of its many strengths. It allows a query interpreter to be (almost) as fast as compiled code (or even faster, sometimes, when parallel memory access comes into play). It led to the VectorWise system, and yet another spinoff company.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aa324286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3aa324286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Vectorized query processing is a big hit now, and most modern analytical engines use it. Its only competition here is the data-centric code generation </a:t>
            </a:r>
            <a:r>
              <a:rPr lang="en"/>
              <a:t>approach with Just-In-Time (JIT) compilation of queries to machine code</a:t>
            </a:r>
            <a:r>
              <a:rPr lang="en"/>
              <a:t>, popularized by the Hyper system (now in Tableau). Vectorized query processing provides high </a:t>
            </a:r>
            <a:r>
              <a:rPr lang="en"/>
              <a:t>performance</a:t>
            </a:r>
            <a:r>
              <a:rPr lang="en"/>
              <a:t>, but unlike JIT systems can adaptively change a query plan during execution yet is still easy to debug, to profile, and to maintain. JIT systems need to include a compilation toolchain and queries suffer from compilation latency. This explains the wide adoption of vectorized query processing. Spark actually first went JIT but then switched to vectorized in their new Databricks Photon engine.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aa324286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aa324286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VectorWise also set a new standard in data storage, where columnar storage is combined with lightweight encodings, such as Run Length Encoding (RLE), Dictionary compression, Frame of Reference (“zero truncation”) and null compaction (not storing NULLs, e.g. with a bitmap). Columns contain values from one distribution and tend to have lower entropy than row-stores, and thus compress better. VectorWise added patching to remove outliers and improve compression ratio. The large uncompressed data is only materialized as vectors, but these fit the CPU cache (vectorized execution makes decompression superfast).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ad6460f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ad6460f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Vectorwise </a:t>
            </a:r>
            <a:r>
              <a:rPr lang="en">
                <a:solidFill>
                  <a:schemeClr val="dk1"/>
                </a:solidFill>
              </a:rPr>
              <a:t>organized its data in large table slices where the column slices are stored together in one file (such a table slide is known as a “row-group”). This adopted a technique called PAX but at a large scale (many megabytes for a row-group). We combined this with MinMax statistics kept as metadata, cheaply kept on each column, that allow to skip row-groups that contain data that is not relevant to filtered queries.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aa324286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3aa324286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ideas were again widely adopted. The lightweight compression for instance is in Lucene and Elastic. The columnar compression, row-groups and MinMax where adopted by the Google Dremel format and subsequently in ORC and Parquet. Most data in data lakes is now stored in Parquet. The volumes of data stored compactly with these ideas by now are in the yottabytes.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3aa32428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3aa32428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be talking about the past, present and future of this research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aa324286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aa324286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VectorWise itself was acquired by Actian (it is simply called Vector now). That company has not executed very well, and my first PhD student, Marcin Zukowski, who was the VectorWise CEO moved on to co-found Snowflake - joining Benoit Dageville and Thierry Cruanes in 2014. This company’s breakthrough is the first cloud-native database architecture that properly separates compute and storage and is fully elastic. But it is also an efficient compressed column store with vectorized execution, and that was Marcin’s doing. The rest is history.. a</a:t>
            </a:r>
            <a:r>
              <a:rPr lang="en"/>
              <a:t> record-setting IPO and a thriving company at the forefront of cloud based data services.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aa324286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aa324286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Cynics might say, well great that some US investors </a:t>
            </a:r>
            <a:r>
              <a:rPr lang="en"/>
              <a:t>got extremely rich, but you should not be giving this away. They don’t say that to scientists with less impact BTW. And I believe it is our foremost mission as scientists to have impact in ideas. Benefits follow indirectly, and more so if one is not paranoid and possessive. In fact, I negotiated a new home for my VectorWise team in 2017 and it became Databricks Amsterdam. This was the second R&amp;D office after their San Francisco HQ, now employs more than 220. Databricks has invested &gt;EUR 100M in the Dutch economy. Databricks is a company at the forefront of cloud-based data engineering and AI.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ad6460f8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ad6460f8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my personal desire to create a data systems ecosystem in Europe and specifically in Amsterdam. I would like my PhD students to be able to find high-tech jobs there, without strictly requiring a move to Silicon Valley (as when I was young). By now Relational.ai, Oracle, Elastic, among others are in Amsterdam (and Booking, Uber and Tom Tom). Plus of course our own plucky DuckDB Labs.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6bfda9bf0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36bfda9bf0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Let’s leave the past behind and take a look at what we are doing now at CWI.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aa324286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aa324286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fabulous colleague Hannes Muehleisen with Mark Raasveldt has created DuckDB, the latest CWI database system. Its is purely open-source; and the main idea is to create an embeddable dana analytics system. They felt it a shame that after so many years and so many thousands of (delta) papers, there was no state-of-the-art open-source </a:t>
            </a:r>
            <a:r>
              <a:rPr lang="en"/>
              <a:t>analytical</a:t>
            </a:r>
            <a:r>
              <a:rPr lang="en"/>
              <a:t> database system. But now there is in DuckDB. Their initial focus was in data science: how to create a data system that helps data scientists? Why don’t they use databases??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aa324286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aa324286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DuckDB, data scientists would shun to use databases. But they use pandas and in R dplyr, which are data processing libraries. Hannes and Mark investigated why and started to work with data scientists to take away the barriers. Creating an embeddable database system also led to a string of new systems architecture research questions that we are still working on at CWI, in the context of DuckDB. The full history of DuckDB is in github, documenting how an analytical database system is constructed, tested and evolved.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3ad6460f8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3ad6460f8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DuckDB is a state-of-the-art system that combines the best ideas of VectorWise and HyPer, and adds some more of its own (like compressed execution and transactions optimized for data science operations that are bulky). All VCs we met want to build the next Snowflake </a:t>
            </a:r>
            <a:r>
              <a:rPr lang="en"/>
              <a:t>with</a:t>
            </a:r>
            <a:r>
              <a:rPr lang="en"/>
              <a:t> it, but </a:t>
            </a:r>
            <a:r>
              <a:rPr lang="en">
                <a:solidFill>
                  <a:schemeClr val="dk1"/>
                </a:solidFill>
              </a:rPr>
              <a:t>it is attractive for many application areas</a:t>
            </a:r>
            <a:r>
              <a:rPr lang="en"/>
              <a:t>. Its low-footprint and lack of dependencies allows it to run on small edge devices, be very portable and even run in web-assembly in your browser. Try the shell.duckdb.org link! DuckDB wants to conquer the world..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aa324286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aa324286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secret sauce behind the </a:t>
            </a:r>
            <a:r>
              <a:rPr lang="en"/>
              <a:t>enormous impact of DuckDB??  200K downloads per month, 5400+ github stars, multiple startups and VCs queuing up? Standing on the shoulders of giants (HyPer, Vectorwise) is one ingredient. Another is taking users very seriously and this means engaging also, and mainly, with the non-academic world. Like data scientists. Via user groups, but also using social media. We tweet about a new feature, then get on the front page of HackerNews and this leads to an avalanche of clicks on the DuckDB blog, our main tech dissemination channel, in addition to scientific papers.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6bfda9bf0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6bfda9bf0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OK, now let’s take a short peek into the future!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ad6460f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ad6460f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was previously called “white-box” compression; but we decided to abandon that term.  In data storage, we see that a lot can be improved. Data scientists and cloud warehousing users are different from 1980’s DBAs and schemas are not carefully designed: these </a:t>
            </a:r>
            <a:r>
              <a:rPr lang="en"/>
              <a:t>people</a:t>
            </a:r>
            <a:r>
              <a:rPr lang="en"/>
              <a:t> make strange data type choices and define no </a:t>
            </a:r>
            <a:r>
              <a:rPr lang="en"/>
              <a:t>constraints</a:t>
            </a:r>
            <a:r>
              <a:rPr lang="en"/>
              <a:t>. Tables are not normalized but pre-joined and very redundant. We automatically learn from the data how to store it in a better shape. This is work by Diego Tome. Azim Afroozeh is looking at the low-level: the FastLanes redesigns columnar storage for modern parallel hardware (SIMD, GPUs and TPUs). We aso throw in our new random-access string compression scheme FSST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3aa324286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3aa324286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systems are of the most complex software that exists. Creating such software is a team effort and requires many person-years. There is no formula for an optimal systems architecture: it needs to balance conflicting interests. These interests change also, as applications change, but also hardware and software. Data systems architecture brings together techniques from many fields: data compression, data </a:t>
            </a:r>
            <a:r>
              <a:rPr lang="en"/>
              <a:t>structures</a:t>
            </a:r>
            <a:r>
              <a:rPr lang="en"/>
              <a:t>, efficient </a:t>
            </a:r>
            <a:r>
              <a:rPr lang="en"/>
              <a:t>algorithms</a:t>
            </a:r>
            <a:r>
              <a:rPr lang="en"/>
              <a:t>, problem optimization (e.g. finding good join orders), machine learning, compiler techniques, operating systems, software engineering and testing and hardware co-design.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ad6460f8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ad6460f8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2013 I directed a EU project called the Linked Data Benchmark Council (ldbcouncil.org). In 2016 it became a non-profit organization for standardization in the </a:t>
            </a:r>
            <a:r>
              <a:rPr lang="en"/>
              <a:t>graph</a:t>
            </a:r>
            <a:r>
              <a:rPr lang="en"/>
              <a:t> database space: RDF and property graph systems. It started with a focus on benchmarks, but later ventured into creating query languages and data models for property graphs. It created the G-CORE query language. After this, a </a:t>
            </a:r>
            <a:r>
              <a:rPr lang="en"/>
              <a:t>liaison</a:t>
            </a:r>
            <a:r>
              <a:rPr lang="en"/>
              <a:t> with ISO was formed. This resulted in the Property Graph Query (PGQ) extension of SQL:2023. ISO also works on a native graph query languages (GQL). The idea of PGQ is to “see graphs in relational data”: you name tables that contain vertexes and edges. These become a virtual property graph.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ad6460f8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3ad6460f8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with SQL you query these graphs. The language allows to do pattern matching in cypher (neo4j) like syntax. It also allows for (shortest) path finding in these graphs. Here with kowns* i.e. the Kleene star. A graph query returns bindings (vertices or edges). For those you specify the columns (properties) you want returned and these become a </a:t>
            </a:r>
            <a:r>
              <a:rPr lang="en"/>
              <a:t>temporary</a:t>
            </a:r>
            <a:r>
              <a:rPr lang="en"/>
              <a:t> (graph) table result, that you can join with other tables in the FROM </a:t>
            </a:r>
            <a:r>
              <a:rPr lang="en"/>
              <a:t>clause</a:t>
            </a: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ad6460f8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ad6460f8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working to provide one of the first SQL:2023 implementations of PGQ in DuckDB. Gabor Szarnyas coordinates this at CWI.</a:t>
            </a:r>
            <a:endParaRPr/>
          </a:p>
          <a:p>
            <a:pPr indent="0" lvl="0" marL="0" rtl="0" algn="l">
              <a:spcBef>
                <a:spcPts val="0"/>
              </a:spcBef>
              <a:spcAft>
                <a:spcPts val="0"/>
              </a:spcAft>
              <a:buNone/>
            </a:pPr>
            <a:r>
              <a:rPr lang="en"/>
              <a:t>For this, we are also going after a number of graph processing research </a:t>
            </a:r>
            <a:r>
              <a:rPr lang="en"/>
              <a:t>questions</a:t>
            </a:r>
            <a:r>
              <a:rPr lang="en"/>
              <a:t>. Modern systems must integrate worst-case-optimal join algorithms and factorized query processing techniques. These can also be helpful for relational queries. Same holds for query optimization.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aa324286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aa324286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application architectures are centralized, storing all data together (often in a cloud, now). This creates privacy nightmares. CWI wants to lead the way towards a more </a:t>
            </a:r>
            <a:r>
              <a:rPr lang="en"/>
              <a:t>responsible</a:t>
            </a:r>
            <a:r>
              <a:rPr lang="en"/>
              <a:t> database architecture where it is no longer standard to centralize all data. Users should have their data in their own small databases, under their own control (could also be in an embedded databases on a mobile device). We are trying to design infrastructure (the concept of distributed private tables and centralized incomplete aggregation tables) that will give application designers an easy way to decentralize most of their data. Of course, DuckDB is our main </a:t>
            </a:r>
            <a:r>
              <a:rPr lang="en"/>
              <a:t>prototype</a:t>
            </a:r>
            <a:r>
              <a:rPr lang="en"/>
              <a:t> environment. This is a </a:t>
            </a:r>
            <a:r>
              <a:rPr lang="en"/>
              <a:t>prestigious Dutch research</a:t>
            </a:r>
            <a:r>
              <a:rPr lang="en"/>
              <a:t> project just won by Hannes (comparable to an ERC consolidator).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ad6460f8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ad6460f8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Thanks so much for your attention! In the picture you see again</a:t>
            </a:r>
            <a:r>
              <a:rPr lang="en">
                <a:solidFill>
                  <a:schemeClr val="dk1"/>
                </a:solidFill>
              </a:rPr>
              <a:t> the current Database Architectures research group at CWI plus the DuckDB Labs crew. Proud of the team! Maybe you should consider joining? You can follow us on twitter. </a:t>
            </a:r>
            <a:endParaRPr>
              <a:solidFill>
                <a:schemeClr val="dk1"/>
              </a:solidFill>
            </a:endParaRPr>
          </a:p>
          <a:p>
            <a:pPr indent="0" lvl="0" marL="0" rtl="0" algn="l">
              <a:spcBef>
                <a:spcPts val="0"/>
              </a:spcBef>
              <a:spcAft>
                <a:spcPts val="0"/>
              </a:spcAft>
              <a:buNone/>
            </a:pPr>
            <a:r>
              <a:rPr lang="en">
                <a:solidFill>
                  <a:schemeClr val="dk1"/>
                </a:solidFill>
              </a:rPr>
              <a:t>For the Dutch-speakers there are two interviews linked here (FD about snowflake &amp; databricks) and tweakers about DuckDB.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are interested in data systems research, consider registering for the DSDSD seminar; every other week on Friday.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aa32428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aa32428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 we tried to generate database systems automatically, this has </a:t>
            </a:r>
            <a:r>
              <a:rPr lang="en"/>
              <a:t>failed</a:t>
            </a:r>
            <a:r>
              <a:rPr lang="en"/>
              <a:t> so far to be fully </a:t>
            </a:r>
            <a:r>
              <a:rPr lang="en"/>
              <a:t>automated</a:t>
            </a:r>
            <a:r>
              <a:rPr lang="en"/>
              <a:t> (people are now trying with ML: learned data systems).. It requires balancing conflicting interests: design decisions that favor reads (like </a:t>
            </a:r>
            <a:r>
              <a:rPr lang="en"/>
              <a:t>fancy</a:t>
            </a:r>
            <a:r>
              <a:rPr lang="en"/>
              <a:t> indexes to find data fast) will slow down writes (as the index needs to be maintained under updates). Compression decreases data size and I/O, but increases CPU cost, etc. etc.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aa324286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3aa324286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systems design is a significant field of research. It produced Turing Award winners. Databases are a piece of almost any IT system.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aa32428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aa32428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data systems research at CWI. Let me honor my mentor Martin Kersten, regrettably deceased way too early in 2022. He started the database research group at CWI in 1985. He won many awards. Not a Turing Award, but the ACM SIGMOD Contributions Award and the Systems Award (for MonetDB), he was named ACM Fellow. And he became a “database knight” ;-) - at his retirement he was granted a Dutch royal distinction. His creativity and counter-current thinking shall not be forgotten, his team focus on long-term software development shall live on.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aa324286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aa324286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the current Database Architectures research group at CWI plus the DuckDB Labs crew (our latest spin-off company).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Proud of the team! Maybe you should consider joining?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6bfda9bf0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6bfda9bf0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 us dive in the glorious past of the DA group ;-)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aa324286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aa324286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CWI group is famous for pioneering column stores as the </a:t>
            </a:r>
            <a:r>
              <a:rPr lang="en"/>
              <a:t>architecture</a:t>
            </a:r>
            <a:r>
              <a:rPr lang="en"/>
              <a:t> and </a:t>
            </a:r>
            <a:r>
              <a:rPr lang="en"/>
              <a:t>storage</a:t>
            </a:r>
            <a:r>
              <a:rPr lang="en"/>
              <a:t> format for B</a:t>
            </a:r>
            <a:r>
              <a:rPr lang="en"/>
              <a:t>ig</a:t>
            </a:r>
            <a:r>
              <a:rPr lang="en"/>
              <a:t> Data™. This was work done on MonetDB, i.e. my PhD thesis. Main memories grew big, but also became slow with respect to CPUs (GHz clock speeds made them fast). A memory cache hierarchy emerged. Not using this hierarchy well causes data intensive applications to hit a “memory performance wall”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p:nvPr/>
        </p:nvSpPr>
        <p:spPr>
          <a:xfrm>
            <a:off x="80700" y="2399700"/>
            <a:ext cx="8982600" cy="266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3" name="Google Shape;13;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2" name="Google Shape;52;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3" name="Google Shape;53;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cwi-logo.png" id="23" name="Google Shape;23;p4"/>
          <p:cNvPicPr preferRelativeResize="0"/>
          <p:nvPr/>
        </p:nvPicPr>
        <p:blipFill rotWithShape="1">
          <a:blip r:embed="rId2">
            <a:alphaModFix/>
          </a:blip>
          <a:srcRect b="0" l="0" r="0" t="0"/>
          <a:stretch/>
        </p:blipFill>
        <p:spPr>
          <a:xfrm>
            <a:off x="-116505" y="-164855"/>
            <a:ext cx="1941376" cy="862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lnSpc>
                <a:spcPct val="200000"/>
              </a:lnSpc>
              <a:spcBef>
                <a:spcPts val="0"/>
              </a:spcBef>
              <a:spcAft>
                <a:spcPts val="0"/>
              </a:spcAft>
              <a:buClr>
                <a:schemeClr val="lt1"/>
              </a:buClr>
              <a:buSzPts val="1800"/>
              <a:buChar char="●"/>
              <a:defRPr>
                <a:solidFill>
                  <a:schemeClr val="lt1"/>
                </a:solidFill>
              </a:defRPr>
            </a:lvl1pPr>
            <a:lvl2pPr indent="-317500" lvl="1" marL="914400">
              <a:lnSpc>
                <a:spcPct val="200000"/>
              </a:lnSpc>
              <a:spcBef>
                <a:spcPts val="1600"/>
              </a:spcBef>
              <a:spcAft>
                <a:spcPts val="0"/>
              </a:spcAft>
              <a:buClr>
                <a:schemeClr val="lt1"/>
              </a:buClr>
              <a:buSzPts val="1400"/>
              <a:buChar char="○"/>
              <a:defRPr>
                <a:solidFill>
                  <a:schemeClr val="lt1"/>
                </a:solidFill>
              </a:defRPr>
            </a:lvl2pPr>
            <a:lvl3pPr indent="-317500" lvl="2" marL="1371600">
              <a:lnSpc>
                <a:spcPct val="200000"/>
              </a:lnSpc>
              <a:spcBef>
                <a:spcPts val="1600"/>
              </a:spcBef>
              <a:spcAft>
                <a:spcPts val="0"/>
              </a:spcAft>
              <a:buClr>
                <a:schemeClr val="lt1"/>
              </a:buClr>
              <a:buSzPts val="1400"/>
              <a:buChar char="■"/>
              <a:defRPr>
                <a:solidFill>
                  <a:schemeClr val="lt1"/>
                </a:solidFill>
              </a:defRPr>
            </a:lvl3pPr>
            <a:lvl4pPr indent="-317500" lvl="3" marL="1828800">
              <a:lnSpc>
                <a:spcPct val="200000"/>
              </a:lnSpc>
              <a:spcBef>
                <a:spcPts val="1600"/>
              </a:spcBef>
              <a:spcAft>
                <a:spcPts val="0"/>
              </a:spcAft>
              <a:buClr>
                <a:schemeClr val="lt1"/>
              </a:buClr>
              <a:buSzPts val="1400"/>
              <a:buChar char="●"/>
              <a:defRPr>
                <a:solidFill>
                  <a:schemeClr val="lt1"/>
                </a:solidFill>
              </a:defRPr>
            </a:lvl4pPr>
            <a:lvl5pPr indent="-317500" lvl="4" marL="2286000">
              <a:lnSpc>
                <a:spcPct val="200000"/>
              </a:lnSpc>
              <a:spcBef>
                <a:spcPts val="1600"/>
              </a:spcBef>
              <a:spcAft>
                <a:spcPts val="0"/>
              </a:spcAft>
              <a:buClr>
                <a:schemeClr val="lt1"/>
              </a:buClr>
              <a:buSzPts val="1400"/>
              <a:buChar char="○"/>
              <a:defRPr>
                <a:solidFill>
                  <a:schemeClr val="lt1"/>
                </a:solidFill>
              </a:defRPr>
            </a:lvl5pPr>
            <a:lvl6pPr indent="-317500" lvl="5" marL="2743200">
              <a:lnSpc>
                <a:spcPct val="200000"/>
              </a:lnSpc>
              <a:spcBef>
                <a:spcPts val="1600"/>
              </a:spcBef>
              <a:spcAft>
                <a:spcPts val="0"/>
              </a:spcAft>
              <a:buClr>
                <a:schemeClr val="lt1"/>
              </a:buClr>
              <a:buSzPts val="1400"/>
              <a:buChar char="■"/>
              <a:defRPr>
                <a:solidFill>
                  <a:schemeClr val="lt1"/>
                </a:solidFill>
              </a:defRPr>
            </a:lvl6pPr>
            <a:lvl7pPr indent="-317500" lvl="6" marL="3200400">
              <a:lnSpc>
                <a:spcPct val="200000"/>
              </a:lnSpc>
              <a:spcBef>
                <a:spcPts val="1600"/>
              </a:spcBef>
              <a:spcAft>
                <a:spcPts val="0"/>
              </a:spcAft>
              <a:buClr>
                <a:schemeClr val="lt1"/>
              </a:buClr>
              <a:buSzPts val="1400"/>
              <a:buChar char="●"/>
              <a:defRPr>
                <a:solidFill>
                  <a:schemeClr val="lt1"/>
                </a:solidFill>
              </a:defRPr>
            </a:lvl7pPr>
            <a:lvl8pPr indent="-317500" lvl="7" marL="3657600">
              <a:lnSpc>
                <a:spcPct val="200000"/>
              </a:lnSpc>
              <a:spcBef>
                <a:spcPts val="1600"/>
              </a:spcBef>
              <a:spcAft>
                <a:spcPts val="0"/>
              </a:spcAft>
              <a:buClr>
                <a:schemeClr val="lt1"/>
              </a:buClr>
              <a:buSzPts val="1400"/>
              <a:buChar char="○"/>
              <a:defRPr>
                <a:solidFill>
                  <a:schemeClr val="lt1"/>
                </a:solidFill>
              </a:defRPr>
            </a:lvl8pPr>
            <a:lvl9pPr indent="-317500" lvl="8" marL="4114800">
              <a:lnSpc>
                <a:spcPct val="200000"/>
              </a:lnSpc>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8" name="Google Shape;48;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pic>
        <p:nvPicPr>
          <p:cNvPr descr="cwi-logo.png" id="9" name="Google Shape;9;p1"/>
          <p:cNvPicPr preferRelativeResize="0"/>
          <p:nvPr/>
        </p:nvPicPr>
        <p:blipFill rotWithShape="1">
          <a:blip r:embed="rId1">
            <a:alphaModFix/>
          </a:blip>
          <a:srcRect b="0" l="0" r="0" t="0"/>
          <a:stretch/>
        </p:blipFill>
        <p:spPr>
          <a:xfrm>
            <a:off x="-116505" y="-164855"/>
            <a:ext cx="1941376" cy="862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5.png"/><Relationship Id="rId8"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hyperlink" Target="https://dsdsd.da.cwi.nl" TargetMode="External"/><Relationship Id="rId5" Type="http://schemas.openxmlformats.org/officeDocument/2006/relationships/hyperlink" Target="https://dsdsd.da.cwi.nl" TargetMode="External"/><Relationship Id="rId6" Type="http://schemas.openxmlformats.org/officeDocument/2006/relationships/hyperlink" Target="https://dsdsd.da.cwi.nl" TargetMode="External"/><Relationship Id="rId7" Type="http://schemas.openxmlformats.org/officeDocument/2006/relationships/image" Target="../media/image10.jpg"/><Relationship Id="rId8"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3"/>
          <p:cNvSpPr txBox="1"/>
          <p:nvPr>
            <p:ph type="ctrTitle"/>
          </p:nvPr>
        </p:nvSpPr>
        <p:spPr>
          <a:xfrm>
            <a:off x="120075" y="874075"/>
            <a:ext cx="8886000" cy="147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Data Systems Research at CWI</a:t>
            </a:r>
            <a:endParaRPr sz="3600"/>
          </a:p>
        </p:txBody>
      </p:sp>
      <p:sp>
        <p:nvSpPr>
          <p:cNvPr id="61" name="Google Shape;61;p13"/>
          <p:cNvSpPr txBox="1"/>
          <p:nvPr>
            <p:ph idx="1" type="subTitle"/>
          </p:nvPr>
        </p:nvSpPr>
        <p:spPr>
          <a:xfrm>
            <a:off x="480150" y="2468575"/>
            <a:ext cx="8183700" cy="96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Peter Boncz</a:t>
            </a:r>
            <a:br>
              <a:rPr lang="en">
                <a:solidFill>
                  <a:srgbClr val="FFFFFF"/>
                </a:solidFill>
              </a:rPr>
            </a:br>
            <a:r>
              <a:rPr lang="en">
                <a:solidFill>
                  <a:srgbClr val="FFFFFF"/>
                </a:solidFill>
              </a:rPr>
              <a:t>CWI + VU</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62" name="Google Shape;62;p13"/>
          <p:cNvSpPr txBox="1"/>
          <p:nvPr>
            <p:ph idx="1" type="subTitle"/>
          </p:nvPr>
        </p:nvSpPr>
        <p:spPr>
          <a:xfrm>
            <a:off x="590300" y="4108950"/>
            <a:ext cx="8183700" cy="519600"/>
          </a:xfrm>
          <a:prstGeom prst="rect">
            <a:avLst/>
          </a:prstGeom>
        </p:spPr>
        <p:txBody>
          <a:bodyPr anchorCtr="0" anchor="t" bIns="91425" lIns="91425" spcFirstLastPara="1" rIns="91425" wrap="square" tIns="91425">
            <a:noAutofit/>
          </a:bodyPr>
          <a:lstStyle/>
          <a:p>
            <a:pPr indent="-381000" lvl="0" marL="457200" rtl="0" algn="ctr">
              <a:spcBef>
                <a:spcPts val="0"/>
              </a:spcBef>
              <a:spcAft>
                <a:spcPts val="0"/>
              </a:spcAft>
              <a:buClr>
                <a:schemeClr val="lt1"/>
              </a:buClr>
              <a:buSzPts val="2400"/>
              <a:buChar char="+"/>
            </a:pPr>
            <a:r>
              <a:rPr i="1" lang="en">
                <a:solidFill>
                  <a:schemeClr val="lt1"/>
                </a:solidFill>
              </a:rPr>
              <a:t>all members of the Database Architectures group..</a:t>
            </a:r>
            <a:endParaRPr i="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Memory Column Stores</a:t>
            </a:r>
            <a:endParaRPr/>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Hardware Trends</a:t>
            </a:r>
            <a:endParaRPr sz="2100"/>
          </a:p>
          <a:p>
            <a:pPr indent="-361950" lvl="1" marL="914400" rtl="0" algn="l">
              <a:spcBef>
                <a:spcPts val="0"/>
              </a:spcBef>
              <a:spcAft>
                <a:spcPts val="0"/>
              </a:spcAft>
              <a:buSzPts val="2100"/>
              <a:buChar char="○"/>
            </a:pPr>
            <a:r>
              <a:rPr lang="en" sz="2100"/>
              <a:t>Databases ⇒ Big Data</a:t>
            </a:r>
            <a:endParaRPr sz="2100"/>
          </a:p>
          <a:p>
            <a:pPr indent="-361950" lvl="1" marL="914400" rtl="0" algn="l">
              <a:spcBef>
                <a:spcPts val="0"/>
              </a:spcBef>
              <a:spcAft>
                <a:spcPts val="0"/>
              </a:spcAft>
              <a:buSzPts val="2100"/>
              <a:buChar char="○"/>
            </a:pPr>
            <a:r>
              <a:rPr lang="en" sz="2100"/>
              <a:t>big memories ⇔ memory wall</a:t>
            </a:r>
            <a:endParaRPr sz="2100"/>
          </a:p>
          <a:p>
            <a:pPr indent="-361950" lvl="0" marL="457200" rtl="0" algn="l">
              <a:spcBef>
                <a:spcPts val="0"/>
              </a:spcBef>
              <a:spcAft>
                <a:spcPts val="0"/>
              </a:spcAft>
              <a:buSzPts val="2100"/>
              <a:buChar char="●"/>
            </a:pPr>
            <a:r>
              <a:rPr lang="en" sz="2100"/>
              <a:t>Conflict: analytics ⇔ transactions</a:t>
            </a:r>
            <a:endParaRPr sz="2100"/>
          </a:p>
          <a:p>
            <a:pPr indent="-361950" lvl="1" marL="914400" rtl="0" algn="l">
              <a:spcBef>
                <a:spcPts val="0"/>
              </a:spcBef>
              <a:spcAft>
                <a:spcPts val="0"/>
              </a:spcAft>
              <a:buSzPts val="2100"/>
              <a:buChar char="○"/>
            </a:pPr>
            <a:r>
              <a:rPr lang="en" sz="2100"/>
              <a:t>Traditional RDBMS optimized for transactions</a:t>
            </a:r>
            <a:endParaRPr sz="2100"/>
          </a:p>
          <a:p>
            <a:pPr indent="-361950" lvl="1" marL="914400" rtl="0" algn="l">
              <a:spcBef>
                <a:spcPts val="0"/>
              </a:spcBef>
              <a:spcAft>
                <a:spcPts val="0"/>
              </a:spcAft>
              <a:buSzPts val="2100"/>
              <a:buChar char="○"/>
            </a:pPr>
            <a:r>
              <a:rPr lang="en" sz="2100"/>
              <a:t>Research Question: database architecture for </a:t>
            </a:r>
            <a:r>
              <a:rPr i="1" lang="en" sz="2100"/>
              <a:t>data mining</a:t>
            </a:r>
            <a:r>
              <a:rPr lang="en" sz="2100"/>
              <a:t>?</a:t>
            </a:r>
            <a:endParaRPr sz="2100"/>
          </a:p>
          <a:p>
            <a:pPr indent="0" lvl="0" marL="0" rtl="0" algn="l">
              <a:spcBef>
                <a:spcPts val="1600"/>
              </a:spcBef>
              <a:spcAft>
                <a:spcPts val="0"/>
              </a:spcAft>
              <a:buNone/>
            </a:pPr>
            <a:r>
              <a:t/>
            </a:r>
            <a:endParaRPr sz="2100"/>
          </a:p>
          <a:p>
            <a:pPr indent="0" lvl="0" marL="0" rtl="0" algn="l">
              <a:spcBef>
                <a:spcPts val="1600"/>
              </a:spcBef>
              <a:spcAft>
                <a:spcPts val="1600"/>
              </a:spcAft>
              <a:buNone/>
            </a:pPr>
            <a:r>
              <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6364950" y="1273575"/>
            <a:ext cx="3007075" cy="3007075"/>
          </a:xfrm>
          <a:prstGeom prst="rect">
            <a:avLst/>
          </a:prstGeom>
          <a:noFill/>
          <a:ln>
            <a:noFill/>
          </a:ln>
        </p:spPr>
      </p:pic>
      <p:sp>
        <p:nvSpPr>
          <p:cNvPr id="127" name="Google Shape;127;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Memory Column Stores</a:t>
            </a:r>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Hardware Trends</a:t>
            </a:r>
            <a:endParaRPr sz="2100"/>
          </a:p>
          <a:p>
            <a:pPr indent="-361950" lvl="1" marL="914400" rtl="0" algn="l">
              <a:spcBef>
                <a:spcPts val="0"/>
              </a:spcBef>
              <a:spcAft>
                <a:spcPts val="0"/>
              </a:spcAft>
              <a:buSzPts val="2100"/>
              <a:buChar char="○"/>
            </a:pPr>
            <a:r>
              <a:rPr lang="en" sz="2100"/>
              <a:t>Databases ⇒ Big Data</a:t>
            </a:r>
            <a:endParaRPr sz="2100"/>
          </a:p>
          <a:p>
            <a:pPr indent="-361950" lvl="1" marL="914400" rtl="0" algn="l">
              <a:spcBef>
                <a:spcPts val="0"/>
              </a:spcBef>
              <a:spcAft>
                <a:spcPts val="0"/>
              </a:spcAft>
              <a:buSzPts val="2100"/>
              <a:buChar char="○"/>
            </a:pPr>
            <a:r>
              <a:rPr lang="en" sz="2100"/>
              <a:t>big memories ⇔ memory wall</a:t>
            </a:r>
            <a:endParaRPr sz="2100"/>
          </a:p>
          <a:p>
            <a:pPr indent="-361950" lvl="0" marL="457200" rtl="0" algn="l">
              <a:spcBef>
                <a:spcPts val="0"/>
              </a:spcBef>
              <a:spcAft>
                <a:spcPts val="0"/>
              </a:spcAft>
              <a:buSzPts val="2100"/>
              <a:buChar char="●"/>
            </a:pPr>
            <a:r>
              <a:rPr lang="en" sz="2100"/>
              <a:t>Conflict: analytics ⇔ transactions</a:t>
            </a:r>
            <a:endParaRPr sz="2100"/>
          </a:p>
          <a:p>
            <a:pPr indent="-361950" lvl="1" marL="914400" rtl="0" algn="l">
              <a:spcBef>
                <a:spcPts val="0"/>
              </a:spcBef>
              <a:spcAft>
                <a:spcPts val="0"/>
              </a:spcAft>
              <a:buSzPts val="2100"/>
              <a:buChar char="○"/>
            </a:pPr>
            <a:r>
              <a:rPr lang="en" sz="2100"/>
              <a:t>Traditional RDBMS optimized for transactions</a:t>
            </a:r>
            <a:endParaRPr sz="2100"/>
          </a:p>
          <a:p>
            <a:pPr indent="-361950" lvl="1" marL="914400" rtl="0" algn="l">
              <a:spcBef>
                <a:spcPts val="0"/>
              </a:spcBef>
              <a:spcAft>
                <a:spcPts val="0"/>
              </a:spcAft>
              <a:buSzPts val="2100"/>
              <a:buChar char="○"/>
            </a:pPr>
            <a:r>
              <a:rPr lang="en" sz="2100"/>
              <a:t>Research Question: database architecture for </a:t>
            </a:r>
            <a:r>
              <a:rPr i="1" lang="en" sz="2100"/>
              <a:t>data mining</a:t>
            </a:r>
            <a:r>
              <a:rPr lang="en" sz="2100"/>
              <a:t>?</a:t>
            </a:r>
            <a:endParaRPr sz="2100"/>
          </a:p>
          <a:p>
            <a:pPr indent="0" lvl="0" marL="0" rtl="0" algn="l">
              <a:spcBef>
                <a:spcPts val="1600"/>
              </a:spcBef>
              <a:spcAft>
                <a:spcPts val="0"/>
              </a:spcAft>
              <a:buNone/>
            </a:pPr>
            <a:r>
              <a:t/>
            </a:r>
            <a:endParaRPr sz="2100"/>
          </a:p>
          <a:p>
            <a:pPr indent="0" lvl="0" marL="0" rtl="0" algn="l">
              <a:spcBef>
                <a:spcPts val="1600"/>
              </a:spcBef>
              <a:spcAft>
                <a:spcPts val="1600"/>
              </a:spcAft>
              <a:buNone/>
            </a:pPr>
            <a:r>
              <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6364950" y="1273575"/>
            <a:ext cx="3007075" cy="3007075"/>
          </a:xfrm>
          <a:prstGeom prst="rect">
            <a:avLst/>
          </a:prstGeom>
          <a:noFill/>
          <a:ln>
            <a:noFill/>
          </a:ln>
        </p:spPr>
      </p:pic>
      <p:pic>
        <p:nvPicPr>
          <p:cNvPr id="134" name="Google Shape;134;p24"/>
          <p:cNvPicPr preferRelativeResize="0"/>
          <p:nvPr/>
        </p:nvPicPr>
        <p:blipFill>
          <a:blip r:embed="rId4">
            <a:alphaModFix/>
          </a:blip>
          <a:stretch>
            <a:fillRect/>
          </a:stretch>
        </p:blipFill>
        <p:spPr>
          <a:xfrm>
            <a:off x="6800275" y="3642700"/>
            <a:ext cx="2272300" cy="934900"/>
          </a:xfrm>
          <a:prstGeom prst="rect">
            <a:avLst/>
          </a:prstGeom>
          <a:noFill/>
          <a:ln>
            <a:noFill/>
          </a:ln>
        </p:spPr>
      </p:pic>
      <p:sp>
        <p:nvSpPr>
          <p:cNvPr id="135" name="Google Shape;135;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Memory Column Stores</a:t>
            </a:r>
            <a:endParaRPr/>
          </a:p>
        </p:txBody>
      </p:sp>
      <p:sp>
        <p:nvSpPr>
          <p:cNvPr id="136" name="Google Shape;13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Hardware Trends</a:t>
            </a:r>
            <a:endParaRPr sz="2100"/>
          </a:p>
          <a:p>
            <a:pPr indent="-361950" lvl="1" marL="914400" rtl="0" algn="l">
              <a:spcBef>
                <a:spcPts val="0"/>
              </a:spcBef>
              <a:spcAft>
                <a:spcPts val="0"/>
              </a:spcAft>
              <a:buSzPts val="2100"/>
              <a:buChar char="○"/>
            </a:pPr>
            <a:r>
              <a:rPr lang="en" sz="2100"/>
              <a:t>Databases ⇒ Big Data</a:t>
            </a:r>
            <a:endParaRPr sz="2100"/>
          </a:p>
          <a:p>
            <a:pPr indent="-361950" lvl="1" marL="914400" rtl="0" algn="l">
              <a:spcBef>
                <a:spcPts val="0"/>
              </a:spcBef>
              <a:spcAft>
                <a:spcPts val="0"/>
              </a:spcAft>
              <a:buSzPts val="2100"/>
              <a:buChar char="○"/>
            </a:pPr>
            <a:r>
              <a:rPr lang="en" sz="2100"/>
              <a:t>big memories ⇔ memory wall</a:t>
            </a:r>
            <a:endParaRPr sz="2100"/>
          </a:p>
          <a:p>
            <a:pPr indent="-361950" lvl="0" marL="457200" rtl="0" algn="l">
              <a:spcBef>
                <a:spcPts val="0"/>
              </a:spcBef>
              <a:spcAft>
                <a:spcPts val="0"/>
              </a:spcAft>
              <a:buSzPts val="2100"/>
              <a:buChar char="●"/>
            </a:pPr>
            <a:r>
              <a:rPr lang="en" sz="2100"/>
              <a:t>Conflict: analytics ⇔ transactions</a:t>
            </a:r>
            <a:endParaRPr sz="2100"/>
          </a:p>
          <a:p>
            <a:pPr indent="-361950" lvl="1" marL="914400" rtl="0" algn="l">
              <a:spcBef>
                <a:spcPts val="0"/>
              </a:spcBef>
              <a:spcAft>
                <a:spcPts val="0"/>
              </a:spcAft>
              <a:buSzPts val="2100"/>
              <a:buChar char="○"/>
            </a:pPr>
            <a:r>
              <a:rPr lang="en" sz="2100"/>
              <a:t>Traditional RDBMS optimized for transactions</a:t>
            </a:r>
            <a:endParaRPr sz="2100"/>
          </a:p>
          <a:p>
            <a:pPr indent="-361950" lvl="1" marL="914400" rtl="0" algn="l">
              <a:spcBef>
                <a:spcPts val="0"/>
              </a:spcBef>
              <a:spcAft>
                <a:spcPts val="0"/>
              </a:spcAft>
              <a:buSzPts val="2100"/>
              <a:buChar char="○"/>
            </a:pPr>
            <a:r>
              <a:rPr lang="en" sz="2100"/>
              <a:t>Research Question: database architecture for </a:t>
            </a:r>
            <a:r>
              <a:rPr i="1" lang="en" sz="2100"/>
              <a:t>data mining</a:t>
            </a:r>
            <a:r>
              <a:rPr lang="en" sz="2100"/>
              <a:t>?</a:t>
            </a:r>
            <a:endParaRPr sz="2100"/>
          </a:p>
          <a:p>
            <a:pPr indent="-361950" lvl="0" marL="457200" rtl="0" algn="l">
              <a:spcBef>
                <a:spcPts val="0"/>
              </a:spcBef>
              <a:spcAft>
                <a:spcPts val="0"/>
              </a:spcAft>
              <a:buSzPts val="2100"/>
              <a:buChar char="●"/>
            </a:pPr>
            <a:r>
              <a:rPr lang="en" sz="2100"/>
              <a:t>MonetDB (1994-) </a:t>
            </a:r>
            <a:r>
              <a:rPr i="1" lang="en" sz="2100"/>
              <a:t>Martin Kersten, Niels Nes, Sjoerd Mullender, ..</a:t>
            </a:r>
            <a:endParaRPr i="1" sz="2100"/>
          </a:p>
          <a:p>
            <a:pPr indent="-361950" lvl="1" marL="914400" rtl="0" algn="l">
              <a:spcBef>
                <a:spcPts val="0"/>
              </a:spcBef>
              <a:spcAft>
                <a:spcPts val="0"/>
              </a:spcAft>
              <a:buSzPts val="2100"/>
              <a:buChar char="○"/>
            </a:pPr>
            <a:r>
              <a:rPr lang="en" sz="2100"/>
              <a:t>column-at-a-time processing</a:t>
            </a:r>
            <a:endParaRPr sz="2100"/>
          </a:p>
          <a:p>
            <a:pPr indent="-361950" lvl="1" marL="914400" rtl="0" algn="l">
              <a:spcBef>
                <a:spcPts val="0"/>
              </a:spcBef>
              <a:spcAft>
                <a:spcPts val="0"/>
              </a:spcAft>
              <a:buSzPts val="2100"/>
              <a:buChar char="○"/>
            </a:pPr>
            <a:r>
              <a:rPr lang="en" sz="2100"/>
              <a:t>CPU &amp; </a:t>
            </a:r>
            <a:r>
              <a:rPr i="1" lang="en" sz="2100"/>
              <a:t>cache-conscious</a:t>
            </a:r>
            <a:r>
              <a:rPr lang="en" sz="2100"/>
              <a:t> algorithms</a:t>
            </a:r>
            <a:endParaRPr sz="2100"/>
          </a:p>
          <a:p>
            <a:pPr indent="0" lvl="0" marL="0" rtl="0" algn="l">
              <a:spcBef>
                <a:spcPts val="1600"/>
              </a:spcBef>
              <a:spcAft>
                <a:spcPts val="0"/>
              </a:spcAft>
              <a:buNone/>
            </a:pPr>
            <a:r>
              <a:t/>
            </a:r>
            <a:endParaRPr sz="2100"/>
          </a:p>
          <a:p>
            <a:pPr indent="0" lvl="0" marL="0" rtl="0" algn="l">
              <a:spcBef>
                <a:spcPts val="1600"/>
              </a:spcBef>
              <a:spcAft>
                <a:spcPts val="0"/>
              </a:spcAft>
              <a:buNone/>
            </a:pPr>
            <a:r>
              <a:t/>
            </a:r>
            <a:endParaRPr sz="2100"/>
          </a:p>
          <a:p>
            <a:pPr indent="0" lvl="0" marL="0" rtl="0" algn="l">
              <a:spcBef>
                <a:spcPts val="1600"/>
              </a:spcBef>
              <a:spcAft>
                <a:spcPts val="1600"/>
              </a:spcAft>
              <a:buNone/>
            </a:pPr>
            <a:r>
              <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6364950" y="1273575"/>
            <a:ext cx="3007075" cy="3007075"/>
          </a:xfrm>
          <a:prstGeom prst="rect">
            <a:avLst/>
          </a:prstGeom>
          <a:noFill/>
          <a:ln>
            <a:noFill/>
          </a:ln>
        </p:spPr>
      </p:pic>
      <p:pic>
        <p:nvPicPr>
          <p:cNvPr id="142" name="Google Shape;142;p25"/>
          <p:cNvPicPr preferRelativeResize="0"/>
          <p:nvPr/>
        </p:nvPicPr>
        <p:blipFill>
          <a:blip r:embed="rId4">
            <a:alphaModFix/>
          </a:blip>
          <a:stretch>
            <a:fillRect/>
          </a:stretch>
        </p:blipFill>
        <p:spPr>
          <a:xfrm>
            <a:off x="6800275" y="3642700"/>
            <a:ext cx="2272300" cy="934900"/>
          </a:xfrm>
          <a:prstGeom prst="rect">
            <a:avLst/>
          </a:prstGeom>
          <a:noFill/>
          <a:ln>
            <a:noFill/>
          </a:ln>
        </p:spPr>
      </p:pic>
      <p:sp>
        <p:nvSpPr>
          <p:cNvPr id="143" name="Google Shape;143;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Memory Column Stores</a:t>
            </a:r>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Hardware Trends</a:t>
            </a:r>
            <a:endParaRPr sz="2100"/>
          </a:p>
          <a:p>
            <a:pPr indent="-361950" lvl="1" marL="914400" rtl="0" algn="l">
              <a:spcBef>
                <a:spcPts val="0"/>
              </a:spcBef>
              <a:spcAft>
                <a:spcPts val="0"/>
              </a:spcAft>
              <a:buSzPts val="2100"/>
              <a:buChar char="○"/>
            </a:pPr>
            <a:r>
              <a:rPr lang="en" sz="2100"/>
              <a:t>Databases ⇒ Big Data</a:t>
            </a:r>
            <a:endParaRPr sz="2100"/>
          </a:p>
          <a:p>
            <a:pPr indent="-361950" lvl="1" marL="914400" rtl="0" algn="l">
              <a:spcBef>
                <a:spcPts val="0"/>
              </a:spcBef>
              <a:spcAft>
                <a:spcPts val="0"/>
              </a:spcAft>
              <a:buSzPts val="2100"/>
              <a:buChar char="○"/>
            </a:pPr>
            <a:r>
              <a:rPr lang="en" sz="2100"/>
              <a:t>big memories ⇔ memory wall</a:t>
            </a:r>
            <a:endParaRPr sz="2100"/>
          </a:p>
          <a:p>
            <a:pPr indent="-361950" lvl="0" marL="457200" rtl="0" algn="l">
              <a:spcBef>
                <a:spcPts val="0"/>
              </a:spcBef>
              <a:spcAft>
                <a:spcPts val="0"/>
              </a:spcAft>
              <a:buSzPts val="2100"/>
              <a:buChar char="●"/>
            </a:pPr>
            <a:r>
              <a:rPr lang="en" sz="2100"/>
              <a:t>Conflict: analytics ⇔ transactions</a:t>
            </a:r>
            <a:endParaRPr sz="2100"/>
          </a:p>
          <a:p>
            <a:pPr indent="-361950" lvl="1" marL="914400" rtl="0" algn="l">
              <a:spcBef>
                <a:spcPts val="0"/>
              </a:spcBef>
              <a:spcAft>
                <a:spcPts val="0"/>
              </a:spcAft>
              <a:buSzPts val="2100"/>
              <a:buChar char="○"/>
            </a:pPr>
            <a:r>
              <a:rPr lang="en" sz="2100"/>
              <a:t>Traditional RDBMS optimized for transactions</a:t>
            </a:r>
            <a:endParaRPr sz="2100"/>
          </a:p>
          <a:p>
            <a:pPr indent="-361950" lvl="1" marL="914400" rtl="0" algn="l">
              <a:spcBef>
                <a:spcPts val="0"/>
              </a:spcBef>
              <a:spcAft>
                <a:spcPts val="0"/>
              </a:spcAft>
              <a:buSzPts val="2100"/>
              <a:buChar char="○"/>
            </a:pPr>
            <a:r>
              <a:rPr lang="en" sz="2100"/>
              <a:t>Research Question: database architecture for </a:t>
            </a:r>
            <a:r>
              <a:rPr i="1" lang="en" sz="2100"/>
              <a:t>data mining</a:t>
            </a:r>
            <a:r>
              <a:rPr lang="en" sz="2100"/>
              <a:t>?</a:t>
            </a:r>
            <a:endParaRPr sz="2100"/>
          </a:p>
          <a:p>
            <a:pPr indent="-361950" lvl="0" marL="457200" rtl="0" algn="l">
              <a:spcBef>
                <a:spcPts val="0"/>
              </a:spcBef>
              <a:spcAft>
                <a:spcPts val="0"/>
              </a:spcAft>
              <a:buSzPts val="2100"/>
              <a:buChar char="●"/>
            </a:pPr>
            <a:r>
              <a:rPr lang="en" sz="2100"/>
              <a:t>MonetDB (1994-) </a:t>
            </a:r>
            <a:r>
              <a:rPr i="1" lang="en" sz="2100"/>
              <a:t>Martin Kersten, Niels Nes, Sjoerd Mullender, ..</a:t>
            </a:r>
            <a:endParaRPr i="1" sz="2100"/>
          </a:p>
          <a:p>
            <a:pPr indent="-361950" lvl="1" marL="914400" rtl="0" algn="l">
              <a:spcBef>
                <a:spcPts val="0"/>
              </a:spcBef>
              <a:spcAft>
                <a:spcPts val="0"/>
              </a:spcAft>
              <a:buSzPts val="2100"/>
              <a:buChar char="○"/>
            </a:pPr>
            <a:r>
              <a:rPr lang="en" sz="2100"/>
              <a:t>column-at-a-time processing</a:t>
            </a:r>
            <a:endParaRPr sz="2100"/>
          </a:p>
          <a:p>
            <a:pPr indent="-361950" lvl="1" marL="914400" rtl="0" algn="l">
              <a:spcBef>
                <a:spcPts val="0"/>
              </a:spcBef>
              <a:spcAft>
                <a:spcPts val="0"/>
              </a:spcAft>
              <a:buSzPts val="2100"/>
              <a:buChar char="○"/>
            </a:pPr>
            <a:r>
              <a:rPr lang="en" sz="2100"/>
              <a:t>CPU &amp; </a:t>
            </a:r>
            <a:r>
              <a:rPr i="1" lang="en" sz="2100"/>
              <a:t>cache-conscious</a:t>
            </a:r>
            <a:r>
              <a:rPr lang="en" sz="2100"/>
              <a:t> algorithms</a:t>
            </a:r>
            <a:endParaRPr sz="2100"/>
          </a:p>
          <a:p>
            <a:pPr indent="0" lvl="0" marL="0" rtl="0" algn="l">
              <a:spcBef>
                <a:spcPts val="1600"/>
              </a:spcBef>
              <a:spcAft>
                <a:spcPts val="0"/>
              </a:spcAft>
              <a:buNone/>
            </a:pPr>
            <a:r>
              <a:rPr b="1" lang="en" sz="2100">
                <a:solidFill>
                  <a:srgbClr val="00B050"/>
                </a:solidFill>
              </a:rPr>
              <a:t>Impact</a:t>
            </a:r>
            <a:r>
              <a:rPr lang="en" sz="2100"/>
              <a:t> ⇒ SAP HANA (2010) + column store revolution (2005-)</a:t>
            </a:r>
            <a:endParaRPr sz="2100"/>
          </a:p>
          <a:p>
            <a:pPr indent="0" lvl="0" marL="0" rtl="0" algn="l">
              <a:spcBef>
                <a:spcPts val="1600"/>
              </a:spcBef>
              <a:spcAft>
                <a:spcPts val="0"/>
              </a:spcAft>
              <a:buNone/>
            </a:pPr>
            <a:r>
              <a:t/>
            </a:r>
            <a:endParaRPr sz="2100"/>
          </a:p>
          <a:p>
            <a:pPr indent="0" lvl="0" marL="0" rtl="0" algn="l">
              <a:spcBef>
                <a:spcPts val="1600"/>
              </a:spcBef>
              <a:spcAft>
                <a:spcPts val="1600"/>
              </a:spcAft>
              <a:buNone/>
            </a:pPr>
            <a:r>
              <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Vectorized Query Processing</a:t>
            </a:r>
            <a:endParaRPr/>
          </a:p>
        </p:txBody>
      </p:sp>
      <p:sp>
        <p:nvSpPr>
          <p:cNvPr id="150" name="Google Shape;150;p26"/>
          <p:cNvSpPr txBox="1"/>
          <p:nvPr>
            <p:ph idx="1" type="body"/>
          </p:nvPr>
        </p:nvSpPr>
        <p:spPr>
          <a:xfrm>
            <a:off x="311700" y="1152475"/>
            <a:ext cx="87468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MonetDB scalability..</a:t>
            </a:r>
            <a:endParaRPr sz="2100"/>
          </a:p>
          <a:p>
            <a:pPr indent="-361950" lvl="1" marL="914400" rtl="0" algn="l">
              <a:spcBef>
                <a:spcPts val="0"/>
              </a:spcBef>
              <a:spcAft>
                <a:spcPts val="0"/>
              </a:spcAft>
              <a:buSzPts val="2100"/>
              <a:buChar char="○"/>
            </a:pPr>
            <a:r>
              <a:rPr lang="en" sz="2100"/>
              <a:t>all o</a:t>
            </a:r>
            <a:r>
              <a:rPr lang="en" sz="2100"/>
              <a:t>perations materialize full table columns ⇒ “memory hungry”</a:t>
            </a:r>
            <a:endParaRPr sz="2100"/>
          </a:p>
          <a:p>
            <a:pPr indent="-361950" lvl="1" marL="914400" rtl="0" algn="l">
              <a:spcBef>
                <a:spcPts val="0"/>
              </a:spcBef>
              <a:spcAft>
                <a:spcPts val="0"/>
              </a:spcAft>
              <a:buSzPts val="2100"/>
              <a:buChar char="○"/>
            </a:pPr>
            <a:r>
              <a:rPr lang="en" sz="2100"/>
              <a:t>what if data &gt; memory?</a:t>
            </a:r>
            <a:endParaRPr sz="2100"/>
          </a:p>
          <a:p>
            <a:pPr indent="0" lvl="0" marL="914400" rtl="0" algn="l">
              <a:spcBef>
                <a:spcPts val="1600"/>
              </a:spcBef>
              <a:spcAft>
                <a:spcPts val="0"/>
              </a:spcAft>
              <a:buNone/>
            </a:pPr>
            <a:r>
              <a:rPr lang="en" sz="2100"/>
              <a:t> </a:t>
            </a:r>
            <a:endParaRPr sz="2100"/>
          </a:p>
          <a:p>
            <a:pPr indent="0" lvl="0" marL="0" rtl="0" algn="l">
              <a:spcBef>
                <a:spcPts val="1600"/>
              </a:spcBef>
              <a:spcAft>
                <a:spcPts val="0"/>
              </a:spcAft>
              <a:buNone/>
            </a:pPr>
            <a:r>
              <a:t/>
            </a:r>
            <a:endParaRPr sz="2100"/>
          </a:p>
          <a:p>
            <a:pPr indent="0" lvl="0" marL="0" rtl="0" algn="l">
              <a:spcBef>
                <a:spcPts val="1600"/>
              </a:spcBef>
              <a:spcAft>
                <a:spcPts val="1600"/>
              </a:spcAft>
              <a:buNone/>
            </a:pPr>
            <a:r>
              <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Vectorized Query Processing</a:t>
            </a:r>
            <a:endParaRPr/>
          </a:p>
        </p:txBody>
      </p:sp>
      <p:sp>
        <p:nvSpPr>
          <p:cNvPr id="156" name="Google Shape;156;p27"/>
          <p:cNvSpPr txBox="1"/>
          <p:nvPr>
            <p:ph idx="1" type="body"/>
          </p:nvPr>
        </p:nvSpPr>
        <p:spPr>
          <a:xfrm>
            <a:off x="311700" y="1152475"/>
            <a:ext cx="87468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MonetDB scalability..</a:t>
            </a:r>
            <a:endParaRPr sz="2100"/>
          </a:p>
          <a:p>
            <a:pPr indent="-361950" lvl="1" marL="914400" rtl="0" algn="l">
              <a:spcBef>
                <a:spcPts val="0"/>
              </a:spcBef>
              <a:spcAft>
                <a:spcPts val="0"/>
              </a:spcAft>
              <a:buSzPts val="2100"/>
              <a:buChar char="○"/>
            </a:pPr>
            <a:r>
              <a:rPr lang="en" sz="2100"/>
              <a:t>all operations materialize full table columns ⇒ “memory hungry”</a:t>
            </a:r>
            <a:endParaRPr sz="2100"/>
          </a:p>
          <a:p>
            <a:pPr indent="-361950" lvl="1" marL="914400" rtl="0" algn="l">
              <a:spcBef>
                <a:spcPts val="0"/>
              </a:spcBef>
              <a:spcAft>
                <a:spcPts val="0"/>
              </a:spcAft>
              <a:buSzPts val="2100"/>
              <a:buChar char="○"/>
            </a:pPr>
            <a:r>
              <a:rPr lang="en" sz="2100"/>
              <a:t>what if data &gt; memory?</a:t>
            </a:r>
            <a:endParaRPr sz="2100"/>
          </a:p>
          <a:p>
            <a:pPr indent="-361950" lvl="0" marL="457200" rtl="0" algn="l">
              <a:spcBef>
                <a:spcPts val="0"/>
              </a:spcBef>
              <a:spcAft>
                <a:spcPts val="0"/>
              </a:spcAft>
              <a:buSzPts val="2100"/>
              <a:buChar char="●"/>
            </a:pPr>
            <a:r>
              <a:rPr lang="en" sz="2100"/>
              <a:t>Idea:  </a:t>
            </a:r>
            <a:r>
              <a:rPr b="1" lang="en" sz="2100">
                <a:solidFill>
                  <a:srgbClr val="FF0000"/>
                </a:solidFill>
              </a:rPr>
              <a:t>incremental</a:t>
            </a:r>
            <a:r>
              <a:rPr lang="en" sz="2100"/>
              <a:t> column processing </a:t>
            </a:r>
            <a:endParaRPr sz="2100"/>
          </a:p>
          <a:p>
            <a:pPr indent="-361950" lvl="1" marL="914400" rtl="0" algn="l">
              <a:spcBef>
                <a:spcPts val="0"/>
              </a:spcBef>
              <a:spcAft>
                <a:spcPts val="0"/>
              </a:spcAft>
              <a:buSzPts val="2100"/>
              <a:buChar char="○"/>
            </a:pPr>
            <a:r>
              <a:rPr lang="en" sz="2100"/>
              <a:t>manipulate small column slices (“</a:t>
            </a:r>
            <a:r>
              <a:rPr b="1" lang="en" sz="2100">
                <a:solidFill>
                  <a:srgbClr val="FF0000"/>
                </a:solidFill>
              </a:rPr>
              <a:t>vectors</a:t>
            </a:r>
            <a:r>
              <a:rPr lang="en" sz="2100"/>
              <a:t>”) at the time</a:t>
            </a:r>
            <a:endParaRPr sz="2100"/>
          </a:p>
          <a:p>
            <a:pPr indent="-361950" lvl="1" marL="914400" rtl="0" algn="l">
              <a:spcBef>
                <a:spcPts val="0"/>
              </a:spcBef>
              <a:spcAft>
                <a:spcPts val="0"/>
              </a:spcAft>
              <a:buSzPts val="2100"/>
              <a:buChar char="○"/>
            </a:pPr>
            <a:r>
              <a:rPr lang="en" sz="2100"/>
              <a:t>VectorWise system (2005-) </a:t>
            </a:r>
            <a:r>
              <a:rPr i="1" lang="en" sz="2100"/>
              <a:t>Marcin Zukowski, Sándor Héman, ..</a:t>
            </a:r>
            <a:endParaRPr sz="2100"/>
          </a:p>
          <a:p>
            <a:pPr indent="-361950" lvl="1" marL="914400" rtl="0" algn="l">
              <a:spcBef>
                <a:spcPts val="0"/>
              </a:spcBef>
              <a:spcAft>
                <a:spcPts val="0"/>
              </a:spcAft>
              <a:buSzPts val="2100"/>
              <a:buChar char="○"/>
            </a:pPr>
            <a:r>
              <a:rPr lang="en" sz="2100"/>
              <a:t>scaling beyond RAM (“cooperative scans”)</a:t>
            </a:r>
            <a:endParaRPr sz="2100"/>
          </a:p>
          <a:p>
            <a:pPr indent="0" lvl="0" marL="914400" rtl="0" algn="l">
              <a:spcBef>
                <a:spcPts val="1600"/>
              </a:spcBef>
              <a:spcAft>
                <a:spcPts val="0"/>
              </a:spcAft>
              <a:buNone/>
            </a:pPr>
            <a:r>
              <a:rPr lang="en" sz="2100"/>
              <a:t> </a:t>
            </a:r>
            <a:endParaRPr sz="2100"/>
          </a:p>
          <a:p>
            <a:pPr indent="0" lvl="0" marL="0" rtl="0" algn="l">
              <a:spcBef>
                <a:spcPts val="1600"/>
              </a:spcBef>
              <a:spcAft>
                <a:spcPts val="0"/>
              </a:spcAft>
              <a:buNone/>
            </a:pPr>
            <a:r>
              <a:t/>
            </a:r>
            <a:endParaRPr sz="2100"/>
          </a:p>
          <a:p>
            <a:pPr indent="0" lvl="0" marL="0" rtl="0" algn="l">
              <a:spcBef>
                <a:spcPts val="1600"/>
              </a:spcBef>
              <a:spcAft>
                <a:spcPts val="1600"/>
              </a:spcAft>
              <a:buNone/>
            </a:pPr>
            <a:r>
              <a:t/>
            </a:r>
            <a:endParaRPr sz="2100"/>
          </a:p>
        </p:txBody>
      </p:sp>
      <p:pic>
        <p:nvPicPr>
          <p:cNvPr id="157" name="Google Shape;157;p27"/>
          <p:cNvPicPr preferRelativeResize="0"/>
          <p:nvPr/>
        </p:nvPicPr>
        <p:blipFill>
          <a:blip r:embed="rId3">
            <a:alphaModFix/>
          </a:blip>
          <a:stretch>
            <a:fillRect/>
          </a:stretch>
        </p:blipFill>
        <p:spPr>
          <a:xfrm>
            <a:off x="7104626" y="2226153"/>
            <a:ext cx="1991949" cy="38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Vectorized Query Processing</a:t>
            </a:r>
            <a:endParaRPr/>
          </a:p>
        </p:txBody>
      </p:sp>
      <p:sp>
        <p:nvSpPr>
          <p:cNvPr id="163" name="Google Shape;163;p28"/>
          <p:cNvSpPr txBox="1"/>
          <p:nvPr>
            <p:ph idx="1" type="body"/>
          </p:nvPr>
        </p:nvSpPr>
        <p:spPr>
          <a:xfrm>
            <a:off x="311700" y="1152475"/>
            <a:ext cx="87468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MonetDB scalability..</a:t>
            </a:r>
            <a:endParaRPr sz="2100"/>
          </a:p>
          <a:p>
            <a:pPr indent="-361950" lvl="1" marL="914400" rtl="0" algn="l">
              <a:spcBef>
                <a:spcPts val="0"/>
              </a:spcBef>
              <a:spcAft>
                <a:spcPts val="0"/>
              </a:spcAft>
              <a:buSzPts val="2100"/>
              <a:buChar char="○"/>
            </a:pPr>
            <a:r>
              <a:rPr lang="en" sz="2100"/>
              <a:t>all operations materialize full table columns ⇒ “memory hungry”</a:t>
            </a:r>
            <a:endParaRPr sz="2100"/>
          </a:p>
          <a:p>
            <a:pPr indent="-361950" lvl="1" marL="914400" rtl="0" algn="l">
              <a:spcBef>
                <a:spcPts val="0"/>
              </a:spcBef>
              <a:spcAft>
                <a:spcPts val="0"/>
              </a:spcAft>
              <a:buSzPts val="2100"/>
              <a:buChar char="○"/>
            </a:pPr>
            <a:r>
              <a:rPr lang="en" sz="2100"/>
              <a:t>what if data &gt; memory?</a:t>
            </a:r>
            <a:endParaRPr sz="2100"/>
          </a:p>
          <a:p>
            <a:pPr indent="-361950" lvl="0" marL="457200" rtl="0" algn="l">
              <a:spcBef>
                <a:spcPts val="0"/>
              </a:spcBef>
              <a:spcAft>
                <a:spcPts val="0"/>
              </a:spcAft>
              <a:buSzPts val="2100"/>
              <a:buChar char="●"/>
            </a:pPr>
            <a:r>
              <a:rPr lang="en" sz="2100"/>
              <a:t>Idea:  </a:t>
            </a:r>
            <a:r>
              <a:rPr b="1" lang="en" sz="2100">
                <a:solidFill>
                  <a:srgbClr val="FF0000"/>
                </a:solidFill>
              </a:rPr>
              <a:t>incremental</a:t>
            </a:r>
            <a:r>
              <a:rPr lang="en" sz="2100"/>
              <a:t> column processing </a:t>
            </a:r>
            <a:endParaRPr sz="2100"/>
          </a:p>
          <a:p>
            <a:pPr indent="-361950" lvl="1" marL="914400" rtl="0" algn="l">
              <a:spcBef>
                <a:spcPts val="0"/>
              </a:spcBef>
              <a:spcAft>
                <a:spcPts val="0"/>
              </a:spcAft>
              <a:buSzPts val="2100"/>
              <a:buChar char="○"/>
            </a:pPr>
            <a:r>
              <a:rPr lang="en" sz="2100"/>
              <a:t>manipulate small column slices (“</a:t>
            </a:r>
            <a:r>
              <a:rPr lang="en" sz="2100">
                <a:solidFill>
                  <a:srgbClr val="FF0000"/>
                </a:solidFill>
              </a:rPr>
              <a:t>vectors</a:t>
            </a:r>
            <a:r>
              <a:rPr lang="en" sz="2100"/>
              <a:t>”) at the time</a:t>
            </a:r>
            <a:endParaRPr sz="2100"/>
          </a:p>
          <a:p>
            <a:pPr indent="-361950" lvl="1" marL="914400" rtl="0" algn="l">
              <a:spcBef>
                <a:spcPts val="0"/>
              </a:spcBef>
              <a:spcAft>
                <a:spcPts val="0"/>
              </a:spcAft>
              <a:buSzPts val="2100"/>
              <a:buChar char="○"/>
            </a:pPr>
            <a:r>
              <a:rPr lang="en" sz="2100"/>
              <a:t>VectorWise system (2005-) </a:t>
            </a:r>
            <a:r>
              <a:rPr i="1" lang="en" sz="2100"/>
              <a:t>Marcin Żukowski, Sandor Heman, ..</a:t>
            </a:r>
            <a:endParaRPr sz="2100"/>
          </a:p>
          <a:p>
            <a:pPr indent="-361950" lvl="1" marL="914400" rtl="0" algn="l">
              <a:spcBef>
                <a:spcPts val="0"/>
              </a:spcBef>
              <a:spcAft>
                <a:spcPts val="0"/>
              </a:spcAft>
              <a:buSzPts val="2100"/>
              <a:buChar char="○"/>
            </a:pPr>
            <a:r>
              <a:rPr lang="en" sz="2100"/>
              <a:t>scaling beyond RAM (“cooperative scans”)</a:t>
            </a:r>
            <a:endParaRPr sz="2100"/>
          </a:p>
          <a:p>
            <a:pPr indent="0" lvl="0" marL="0" rtl="0" algn="l">
              <a:spcBef>
                <a:spcPts val="1600"/>
              </a:spcBef>
              <a:spcAft>
                <a:spcPts val="0"/>
              </a:spcAft>
              <a:buNone/>
            </a:pPr>
            <a:r>
              <a:rPr b="1" lang="en" sz="2100">
                <a:solidFill>
                  <a:srgbClr val="00B050"/>
                </a:solidFill>
              </a:rPr>
              <a:t>Impact</a:t>
            </a:r>
            <a:r>
              <a:rPr lang="en" sz="2100"/>
              <a:t> ⇒ Google Dremel (F1, BigQuery), Apache Drill, Apache Impala, Dremio, CockroachDB, Databricks Delta Engine, Microsoft SQLserver, IBM DB2 Blu, MySQL Heatwave (Oracle), ClickHouse, Snowflake, …, …, …, </a:t>
            </a:r>
            <a:endParaRPr sz="2100"/>
          </a:p>
          <a:p>
            <a:pPr indent="0" lvl="0" marL="914400" rtl="0" algn="l">
              <a:spcBef>
                <a:spcPts val="1600"/>
              </a:spcBef>
              <a:spcAft>
                <a:spcPts val="0"/>
              </a:spcAft>
              <a:buNone/>
            </a:pPr>
            <a:r>
              <a:rPr lang="en" sz="2100"/>
              <a:t> </a:t>
            </a:r>
            <a:endParaRPr sz="2100"/>
          </a:p>
          <a:p>
            <a:pPr indent="0" lvl="0" marL="0" rtl="0" algn="l">
              <a:spcBef>
                <a:spcPts val="1600"/>
              </a:spcBef>
              <a:spcAft>
                <a:spcPts val="0"/>
              </a:spcAft>
              <a:buNone/>
            </a:pPr>
            <a:r>
              <a:t/>
            </a:r>
            <a:endParaRPr sz="2100"/>
          </a:p>
          <a:p>
            <a:pPr indent="0" lvl="0" marL="0" rtl="0" algn="l">
              <a:spcBef>
                <a:spcPts val="1600"/>
              </a:spcBef>
              <a:spcAft>
                <a:spcPts val="1600"/>
              </a:spcAft>
              <a:buNone/>
            </a:pPr>
            <a:r>
              <a:t/>
            </a:r>
            <a:endParaRPr sz="2100"/>
          </a:p>
        </p:txBody>
      </p:sp>
      <p:pic>
        <p:nvPicPr>
          <p:cNvPr id="164" name="Google Shape;164;p28"/>
          <p:cNvPicPr preferRelativeResize="0"/>
          <p:nvPr/>
        </p:nvPicPr>
        <p:blipFill>
          <a:blip r:embed="rId3">
            <a:alphaModFix/>
          </a:blip>
          <a:stretch>
            <a:fillRect/>
          </a:stretch>
        </p:blipFill>
        <p:spPr>
          <a:xfrm>
            <a:off x="7104626" y="2226153"/>
            <a:ext cx="1991949" cy="386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VectorWise Data Format</a:t>
            </a:r>
            <a:endParaRPr/>
          </a:p>
        </p:txBody>
      </p:sp>
      <p:sp>
        <p:nvSpPr>
          <p:cNvPr id="170" name="Google Shape;170;p29"/>
          <p:cNvSpPr txBox="1"/>
          <p:nvPr>
            <p:ph idx="1" type="body"/>
          </p:nvPr>
        </p:nvSpPr>
        <p:spPr>
          <a:xfrm>
            <a:off x="311700" y="1152475"/>
            <a:ext cx="860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Compressed columnar storage</a:t>
            </a:r>
            <a:endParaRPr sz="2100"/>
          </a:p>
          <a:p>
            <a:pPr indent="-361950" lvl="0" marL="457200" rtl="0" algn="l">
              <a:spcBef>
                <a:spcPts val="1600"/>
              </a:spcBef>
              <a:spcAft>
                <a:spcPts val="0"/>
              </a:spcAft>
              <a:buSzPts val="2100"/>
              <a:buChar char="●"/>
            </a:pPr>
            <a:r>
              <a:rPr b="1" lang="en" sz="2100">
                <a:solidFill>
                  <a:srgbClr val="FF0000"/>
                </a:solidFill>
              </a:rPr>
              <a:t>vector</a:t>
            </a:r>
            <a:r>
              <a:rPr lang="en" sz="2100">
                <a:solidFill>
                  <a:srgbClr val="000000"/>
                </a:solidFill>
              </a:rPr>
              <a:t>-at-a-time</a:t>
            </a:r>
            <a:r>
              <a:rPr lang="en" sz="2100"/>
              <a:t> </a:t>
            </a:r>
            <a:r>
              <a:rPr b="1" lang="en" sz="2100">
                <a:solidFill>
                  <a:srgbClr val="00B050"/>
                </a:solidFill>
              </a:rPr>
              <a:t>decoding</a:t>
            </a:r>
            <a:r>
              <a:rPr lang="en" sz="2100"/>
              <a:t> algorithms</a:t>
            </a:r>
            <a:endParaRPr sz="2100"/>
          </a:p>
          <a:p>
            <a:pPr indent="-361950" lvl="1" marL="914400" rtl="0" algn="l">
              <a:spcBef>
                <a:spcPts val="0"/>
              </a:spcBef>
              <a:spcAft>
                <a:spcPts val="0"/>
              </a:spcAft>
              <a:buSzPts val="2100"/>
              <a:buChar char="○"/>
            </a:pPr>
            <a:r>
              <a:rPr lang="en" sz="2100"/>
              <a:t>decompress small vectors into </a:t>
            </a:r>
            <a:r>
              <a:rPr b="1" lang="en" sz="2100">
                <a:solidFill>
                  <a:srgbClr val="FF0000"/>
                </a:solidFill>
              </a:rPr>
              <a:t>CPU cache</a:t>
            </a:r>
            <a:endParaRPr b="1" sz="2100">
              <a:solidFill>
                <a:srgbClr val="FF0000"/>
              </a:solidFill>
            </a:endParaRPr>
          </a:p>
          <a:p>
            <a:pPr indent="-361950" lvl="1" marL="914400" rtl="0" algn="l">
              <a:spcBef>
                <a:spcPts val="0"/>
              </a:spcBef>
              <a:spcAft>
                <a:spcPts val="0"/>
              </a:spcAft>
              <a:buClr>
                <a:srgbClr val="00B050"/>
              </a:buClr>
              <a:buSzPts val="2100"/>
              <a:buChar char="○"/>
            </a:pPr>
            <a:r>
              <a:rPr b="1" lang="en" sz="2100">
                <a:solidFill>
                  <a:srgbClr val="00B050"/>
                </a:solidFill>
              </a:rPr>
              <a:t>Run-Length, Zero Truncation (FOR), Delta coding, Bit-Packing</a:t>
            </a:r>
            <a:endParaRPr b="1" sz="2100">
              <a:solidFill>
                <a:srgbClr val="00B050"/>
              </a:solidFill>
            </a:endParaRPr>
          </a:p>
          <a:p>
            <a:pPr indent="-361950" lvl="1" marL="914400" rtl="0" algn="l">
              <a:spcBef>
                <a:spcPts val="0"/>
              </a:spcBef>
              <a:spcAft>
                <a:spcPts val="0"/>
              </a:spcAft>
              <a:buSzPts val="2100"/>
              <a:buChar char="○"/>
            </a:pPr>
            <a:r>
              <a:rPr lang="en" sz="2100"/>
              <a:t>remove outliers (“patching”)</a:t>
            </a:r>
            <a:endParaRPr sz="2100"/>
          </a:p>
          <a:p>
            <a:pPr indent="0" lvl="0" marL="0" rtl="0" algn="l">
              <a:spcBef>
                <a:spcPts val="1600"/>
              </a:spcBef>
              <a:spcAft>
                <a:spcPts val="0"/>
              </a:spcAft>
              <a:buNone/>
            </a:pPr>
            <a:r>
              <a:t/>
            </a:r>
            <a:endParaRPr sz="2100"/>
          </a:p>
          <a:p>
            <a:pPr indent="0" lvl="0" marL="0" rtl="0" algn="l">
              <a:spcBef>
                <a:spcPts val="1600"/>
              </a:spcBef>
              <a:spcAft>
                <a:spcPts val="1600"/>
              </a:spcAft>
              <a:buNone/>
            </a:pPr>
            <a:r>
              <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VectorWise Data Format</a:t>
            </a:r>
            <a:endParaRPr/>
          </a:p>
        </p:txBody>
      </p:sp>
      <p:sp>
        <p:nvSpPr>
          <p:cNvPr id="176" name="Google Shape;176;p30"/>
          <p:cNvSpPr txBox="1"/>
          <p:nvPr>
            <p:ph idx="1" type="body"/>
          </p:nvPr>
        </p:nvSpPr>
        <p:spPr>
          <a:xfrm>
            <a:off x="311700" y="1152475"/>
            <a:ext cx="860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Compressed columnar storage</a:t>
            </a:r>
            <a:endParaRPr sz="2100"/>
          </a:p>
          <a:p>
            <a:pPr indent="-361950" lvl="0" marL="457200" rtl="0" algn="l">
              <a:spcBef>
                <a:spcPts val="1600"/>
              </a:spcBef>
              <a:spcAft>
                <a:spcPts val="0"/>
              </a:spcAft>
              <a:buClr>
                <a:srgbClr val="424242"/>
              </a:buClr>
              <a:buSzPts val="2100"/>
              <a:buChar char="●"/>
            </a:pPr>
            <a:r>
              <a:rPr lang="en" sz="2100">
                <a:solidFill>
                  <a:srgbClr val="424242"/>
                </a:solidFill>
              </a:rPr>
              <a:t>vector-at-a-time decoding algorithms</a:t>
            </a:r>
            <a:endParaRPr sz="2100">
              <a:solidFill>
                <a:srgbClr val="424242"/>
              </a:solidFill>
            </a:endParaRPr>
          </a:p>
          <a:p>
            <a:pPr indent="-361950" lvl="1" marL="914400" rtl="0" algn="l">
              <a:spcBef>
                <a:spcPts val="0"/>
              </a:spcBef>
              <a:spcAft>
                <a:spcPts val="0"/>
              </a:spcAft>
              <a:buClr>
                <a:srgbClr val="424242"/>
              </a:buClr>
              <a:buSzPts val="2100"/>
              <a:buChar char="○"/>
            </a:pPr>
            <a:r>
              <a:rPr lang="en" sz="2100">
                <a:solidFill>
                  <a:srgbClr val="424242"/>
                </a:solidFill>
              </a:rPr>
              <a:t>decompress small vectors into CPU cache</a:t>
            </a:r>
            <a:endParaRPr sz="2100">
              <a:solidFill>
                <a:srgbClr val="424242"/>
              </a:solidFill>
            </a:endParaRPr>
          </a:p>
          <a:p>
            <a:pPr indent="-361950" lvl="1" marL="914400" rtl="0" algn="l">
              <a:spcBef>
                <a:spcPts val="0"/>
              </a:spcBef>
              <a:spcAft>
                <a:spcPts val="0"/>
              </a:spcAft>
              <a:buClr>
                <a:srgbClr val="424242"/>
              </a:buClr>
              <a:buSzPts val="2100"/>
              <a:buChar char="○"/>
            </a:pPr>
            <a:r>
              <a:rPr lang="en" sz="2100">
                <a:solidFill>
                  <a:srgbClr val="424242"/>
                </a:solidFill>
              </a:rPr>
              <a:t>Run-Length, Zero Truncation (FOR), Delta coding, Bit-Packing</a:t>
            </a:r>
            <a:endParaRPr sz="2100">
              <a:solidFill>
                <a:srgbClr val="424242"/>
              </a:solidFill>
            </a:endParaRPr>
          </a:p>
          <a:p>
            <a:pPr indent="-361950" lvl="1" marL="914400" rtl="0" algn="l">
              <a:spcBef>
                <a:spcPts val="0"/>
              </a:spcBef>
              <a:spcAft>
                <a:spcPts val="0"/>
              </a:spcAft>
              <a:buClr>
                <a:srgbClr val="424242"/>
              </a:buClr>
              <a:buSzPts val="2100"/>
              <a:buChar char="○"/>
            </a:pPr>
            <a:r>
              <a:rPr lang="en" sz="2100">
                <a:solidFill>
                  <a:srgbClr val="424242"/>
                </a:solidFill>
              </a:rPr>
              <a:t>remove outliers (“patching”)</a:t>
            </a:r>
            <a:endParaRPr sz="2100">
              <a:solidFill>
                <a:srgbClr val="424242"/>
              </a:solidFill>
            </a:endParaRPr>
          </a:p>
          <a:p>
            <a:pPr indent="-361950" lvl="0" marL="457200" rtl="0" algn="l">
              <a:spcBef>
                <a:spcPts val="0"/>
              </a:spcBef>
              <a:spcAft>
                <a:spcPts val="0"/>
              </a:spcAft>
              <a:buSzPts val="2100"/>
              <a:buChar char="●"/>
            </a:pPr>
            <a:r>
              <a:rPr b="1" lang="en" sz="2100">
                <a:solidFill>
                  <a:srgbClr val="FF0000"/>
                </a:solidFill>
              </a:rPr>
              <a:t>Skippable</a:t>
            </a:r>
            <a:r>
              <a:rPr lang="en" sz="2100"/>
              <a:t> </a:t>
            </a:r>
            <a:r>
              <a:rPr b="1" lang="en" sz="2100">
                <a:solidFill>
                  <a:srgbClr val="00B050"/>
                </a:solidFill>
              </a:rPr>
              <a:t>Row-groups</a:t>
            </a:r>
            <a:r>
              <a:rPr lang="en" sz="2100"/>
              <a:t> </a:t>
            </a:r>
            <a:endParaRPr sz="2100"/>
          </a:p>
          <a:p>
            <a:pPr indent="-361950" lvl="1" marL="914400" rtl="0" algn="l">
              <a:spcBef>
                <a:spcPts val="0"/>
              </a:spcBef>
              <a:spcAft>
                <a:spcPts val="0"/>
              </a:spcAft>
              <a:buSzPts val="2100"/>
              <a:buChar char="○"/>
            </a:pPr>
            <a:r>
              <a:rPr b="1" lang="en" sz="2100">
                <a:solidFill>
                  <a:srgbClr val="00B050"/>
                </a:solidFill>
              </a:rPr>
              <a:t>= </a:t>
            </a:r>
            <a:r>
              <a:rPr b="1" lang="en" sz="2100">
                <a:solidFill>
                  <a:srgbClr val="00B050"/>
                </a:solidFill>
              </a:rPr>
              <a:t>large table chunks</a:t>
            </a:r>
            <a:r>
              <a:rPr lang="en" sz="2100"/>
              <a:t> with inside columnar storage (PAX)</a:t>
            </a:r>
            <a:endParaRPr sz="2100"/>
          </a:p>
          <a:p>
            <a:pPr indent="-361950" lvl="1" marL="914400" rtl="0" algn="l">
              <a:spcBef>
                <a:spcPts val="0"/>
              </a:spcBef>
              <a:spcAft>
                <a:spcPts val="0"/>
              </a:spcAft>
              <a:buSzPts val="2100"/>
              <a:buChar char="○"/>
            </a:pPr>
            <a:r>
              <a:rPr b="1" lang="en" sz="2100">
                <a:solidFill>
                  <a:srgbClr val="FF0000"/>
                </a:solidFill>
              </a:rPr>
              <a:t>Min/Max</a:t>
            </a:r>
            <a:r>
              <a:rPr lang="en" sz="2100"/>
              <a:t> for each column in header ⇒ exploit natural orderings</a:t>
            </a:r>
            <a:endParaRPr sz="2100"/>
          </a:p>
          <a:p>
            <a:pPr indent="0" lvl="0" marL="0" rtl="0" algn="l">
              <a:spcBef>
                <a:spcPts val="1600"/>
              </a:spcBef>
              <a:spcAft>
                <a:spcPts val="0"/>
              </a:spcAft>
              <a:buNone/>
            </a:pPr>
            <a:r>
              <a:t/>
            </a:r>
            <a:endParaRPr sz="2100"/>
          </a:p>
          <a:p>
            <a:pPr indent="0" lvl="0" marL="0" rtl="0" algn="l">
              <a:spcBef>
                <a:spcPts val="1600"/>
              </a:spcBef>
              <a:spcAft>
                <a:spcPts val="0"/>
              </a:spcAft>
              <a:buNone/>
            </a:pPr>
            <a:r>
              <a:t/>
            </a:r>
            <a:endParaRPr sz="2100"/>
          </a:p>
          <a:p>
            <a:pPr indent="0" lvl="0" marL="0" rtl="0" algn="l">
              <a:spcBef>
                <a:spcPts val="1600"/>
              </a:spcBef>
              <a:spcAft>
                <a:spcPts val="1600"/>
              </a:spcAft>
              <a:buNone/>
            </a:pPr>
            <a:r>
              <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VectorWise Data Format</a:t>
            </a:r>
            <a:endParaRPr/>
          </a:p>
        </p:txBody>
      </p:sp>
      <p:sp>
        <p:nvSpPr>
          <p:cNvPr id="182" name="Google Shape;182;p31"/>
          <p:cNvSpPr txBox="1"/>
          <p:nvPr>
            <p:ph idx="1" type="body"/>
          </p:nvPr>
        </p:nvSpPr>
        <p:spPr>
          <a:xfrm>
            <a:off x="311700" y="1152475"/>
            <a:ext cx="860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Compressed columnar storage</a:t>
            </a:r>
            <a:endParaRPr sz="2100"/>
          </a:p>
          <a:p>
            <a:pPr indent="-361950" lvl="0" marL="457200" rtl="0" algn="l">
              <a:spcBef>
                <a:spcPts val="1600"/>
              </a:spcBef>
              <a:spcAft>
                <a:spcPts val="0"/>
              </a:spcAft>
              <a:buSzPts val="2100"/>
              <a:buChar char="●"/>
            </a:pPr>
            <a:r>
              <a:rPr lang="en" sz="2100"/>
              <a:t>Vectorizable encoding algorithms</a:t>
            </a:r>
            <a:endParaRPr sz="2100"/>
          </a:p>
          <a:p>
            <a:pPr indent="-361950" lvl="1" marL="914400" rtl="0" algn="l">
              <a:spcBef>
                <a:spcPts val="0"/>
              </a:spcBef>
              <a:spcAft>
                <a:spcPts val="0"/>
              </a:spcAft>
              <a:buSzPts val="2100"/>
              <a:buChar char="○"/>
            </a:pPr>
            <a:r>
              <a:rPr lang="en" sz="2100"/>
              <a:t>decompress small vectors into CPU L1 cache</a:t>
            </a:r>
            <a:endParaRPr sz="2100"/>
          </a:p>
          <a:p>
            <a:pPr indent="-361950" lvl="1" marL="914400" rtl="0" algn="l">
              <a:spcBef>
                <a:spcPts val="0"/>
              </a:spcBef>
              <a:spcAft>
                <a:spcPts val="0"/>
              </a:spcAft>
              <a:buSzPts val="2100"/>
              <a:buChar char="○"/>
            </a:pPr>
            <a:r>
              <a:rPr lang="en" sz="2100"/>
              <a:t>Run-Length, Zero Truncation (FOR), Delta coding, Bit-Packing</a:t>
            </a:r>
            <a:endParaRPr sz="2100"/>
          </a:p>
          <a:p>
            <a:pPr indent="-361950" lvl="1" marL="914400" rtl="0" algn="l">
              <a:spcBef>
                <a:spcPts val="0"/>
              </a:spcBef>
              <a:spcAft>
                <a:spcPts val="0"/>
              </a:spcAft>
              <a:buSzPts val="2100"/>
              <a:buChar char="○"/>
            </a:pPr>
            <a:r>
              <a:rPr lang="en" sz="2100"/>
              <a:t>remove outliers (“patching”)</a:t>
            </a:r>
            <a:endParaRPr sz="2100"/>
          </a:p>
          <a:p>
            <a:pPr indent="-361950" lvl="0" marL="457200" rtl="0" algn="l">
              <a:spcBef>
                <a:spcPts val="0"/>
              </a:spcBef>
              <a:spcAft>
                <a:spcPts val="0"/>
              </a:spcAft>
              <a:buSzPts val="2100"/>
              <a:buChar char="●"/>
            </a:pPr>
            <a:r>
              <a:rPr lang="en" sz="2100"/>
              <a:t>Skippable Row-groups </a:t>
            </a:r>
            <a:endParaRPr sz="2100"/>
          </a:p>
          <a:p>
            <a:pPr indent="-361950" lvl="1" marL="914400" rtl="0" algn="l">
              <a:spcBef>
                <a:spcPts val="0"/>
              </a:spcBef>
              <a:spcAft>
                <a:spcPts val="0"/>
              </a:spcAft>
              <a:buSzPts val="2100"/>
              <a:buChar char="○"/>
            </a:pPr>
            <a:r>
              <a:rPr lang="en" sz="2100"/>
              <a:t>Columnar storage per large table chunk</a:t>
            </a:r>
            <a:endParaRPr sz="2100"/>
          </a:p>
          <a:p>
            <a:pPr indent="-361950" lvl="1" marL="914400" rtl="0" algn="l">
              <a:spcBef>
                <a:spcPts val="0"/>
              </a:spcBef>
              <a:spcAft>
                <a:spcPts val="0"/>
              </a:spcAft>
              <a:buSzPts val="2100"/>
              <a:buChar char="○"/>
            </a:pPr>
            <a:r>
              <a:rPr lang="en" sz="2100"/>
              <a:t>Min/Max for each column in header ⇒ exploit natural orderings</a:t>
            </a:r>
            <a:endParaRPr sz="2100"/>
          </a:p>
          <a:p>
            <a:pPr indent="0" lvl="0" marL="0" rtl="0" algn="l">
              <a:spcBef>
                <a:spcPts val="1600"/>
              </a:spcBef>
              <a:spcAft>
                <a:spcPts val="0"/>
              </a:spcAft>
              <a:buNone/>
            </a:pPr>
            <a:r>
              <a:rPr b="1" lang="en" sz="2100">
                <a:solidFill>
                  <a:srgbClr val="00B050"/>
                </a:solidFill>
              </a:rPr>
              <a:t>Impact</a:t>
            </a:r>
            <a:r>
              <a:rPr lang="en" sz="2100"/>
              <a:t> ⇒ Lucene, Dremel, ORC, </a:t>
            </a:r>
            <a:r>
              <a:rPr b="1" lang="en" sz="2100">
                <a:solidFill>
                  <a:srgbClr val="FF0000"/>
                </a:solidFill>
              </a:rPr>
              <a:t>Parquet</a:t>
            </a:r>
            <a:r>
              <a:rPr lang="en" sz="2100"/>
              <a:t> (yottabytes)</a:t>
            </a:r>
            <a:endParaRPr sz="2100"/>
          </a:p>
          <a:p>
            <a:pPr indent="0" lvl="0" marL="0" rtl="0" algn="l">
              <a:spcBef>
                <a:spcPts val="1600"/>
              </a:spcBef>
              <a:spcAft>
                <a:spcPts val="0"/>
              </a:spcAft>
              <a:buNone/>
            </a:pPr>
            <a:r>
              <a:t/>
            </a:r>
            <a:endParaRPr sz="2100"/>
          </a:p>
          <a:p>
            <a:pPr indent="0" lvl="0" marL="0" rtl="0" algn="l">
              <a:spcBef>
                <a:spcPts val="1600"/>
              </a:spcBef>
              <a:spcAft>
                <a:spcPts val="1600"/>
              </a:spcAft>
              <a:buNone/>
            </a:pPr>
            <a:r>
              <a:t/>
            </a:r>
            <a:endParaRPr sz="2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00B050"/>
              </a:buClr>
              <a:buSzPts val="2100"/>
              <a:buChar char="●"/>
            </a:pPr>
            <a:r>
              <a:rPr b="1" lang="en" sz="2100">
                <a:solidFill>
                  <a:srgbClr val="00B050"/>
                </a:solidFill>
              </a:rPr>
              <a:t>Intro</a:t>
            </a:r>
            <a:endParaRPr b="1" sz="2100">
              <a:solidFill>
                <a:srgbClr val="00B050"/>
              </a:solidFill>
            </a:endParaRPr>
          </a:p>
          <a:p>
            <a:pPr indent="-361950" lvl="1" marL="914400" rtl="0" algn="l">
              <a:spcBef>
                <a:spcPts val="0"/>
              </a:spcBef>
              <a:spcAft>
                <a:spcPts val="0"/>
              </a:spcAft>
              <a:buSzPts val="2100"/>
              <a:buChar char="○"/>
            </a:pPr>
            <a:r>
              <a:rPr lang="en" sz="2100"/>
              <a:t>Data systems research @ CWI DA </a:t>
            </a:r>
            <a:endParaRPr sz="2100"/>
          </a:p>
          <a:p>
            <a:pPr indent="-361950" lvl="0" marL="457200" rtl="0" algn="l">
              <a:spcBef>
                <a:spcPts val="0"/>
              </a:spcBef>
              <a:spcAft>
                <a:spcPts val="0"/>
              </a:spcAft>
              <a:buSzPts val="2100"/>
              <a:buChar char="●"/>
            </a:pPr>
            <a:r>
              <a:rPr b="1" lang="en" sz="2100"/>
              <a:t>Past</a:t>
            </a:r>
            <a:endParaRPr b="1" sz="2100"/>
          </a:p>
          <a:p>
            <a:pPr indent="-361950" lvl="1" marL="914400" rtl="0" algn="l">
              <a:spcBef>
                <a:spcPts val="0"/>
              </a:spcBef>
              <a:spcAft>
                <a:spcPts val="0"/>
              </a:spcAft>
              <a:buSzPts val="2100"/>
              <a:buChar char="○"/>
            </a:pPr>
            <a:r>
              <a:rPr lang="en" sz="2100"/>
              <a:t>MonetDB &amp; VectorWise + impact</a:t>
            </a:r>
            <a:endParaRPr sz="2100"/>
          </a:p>
          <a:p>
            <a:pPr indent="-361950" lvl="0" marL="457200" rtl="0" algn="l">
              <a:spcBef>
                <a:spcPts val="0"/>
              </a:spcBef>
              <a:spcAft>
                <a:spcPts val="0"/>
              </a:spcAft>
              <a:buSzPts val="2100"/>
              <a:buChar char="●"/>
            </a:pPr>
            <a:r>
              <a:rPr b="1" lang="en" sz="2100"/>
              <a:t>Present</a:t>
            </a:r>
            <a:r>
              <a:rPr lang="en" sz="2100"/>
              <a:t> </a:t>
            </a:r>
            <a:endParaRPr sz="2100"/>
          </a:p>
          <a:p>
            <a:pPr indent="-361950" lvl="1" marL="914400" rtl="0" algn="l">
              <a:spcBef>
                <a:spcPts val="0"/>
              </a:spcBef>
              <a:spcAft>
                <a:spcPts val="0"/>
              </a:spcAft>
              <a:buSzPts val="2100"/>
              <a:buChar char="○"/>
            </a:pPr>
            <a:r>
              <a:rPr lang="en" sz="2100"/>
              <a:t>DuckDB (“in-process analytics”)</a:t>
            </a:r>
            <a:endParaRPr sz="2100"/>
          </a:p>
          <a:p>
            <a:pPr indent="-361950" lvl="0" marL="457200" rtl="0" algn="l">
              <a:spcBef>
                <a:spcPts val="0"/>
              </a:spcBef>
              <a:spcAft>
                <a:spcPts val="0"/>
              </a:spcAft>
              <a:buSzPts val="2100"/>
              <a:buChar char="●"/>
            </a:pPr>
            <a:r>
              <a:rPr b="1" lang="en" sz="2100"/>
              <a:t>Future</a:t>
            </a:r>
            <a:endParaRPr b="1" sz="2100"/>
          </a:p>
          <a:p>
            <a:pPr indent="-361950" lvl="1" marL="914400" rtl="0" algn="l">
              <a:spcBef>
                <a:spcPts val="0"/>
              </a:spcBef>
              <a:spcAft>
                <a:spcPts val="0"/>
              </a:spcAft>
              <a:buSzPts val="2100"/>
              <a:buChar char="○"/>
            </a:pPr>
            <a:r>
              <a:rPr lang="en" sz="2100"/>
              <a:t>Learned Data Formats </a:t>
            </a:r>
            <a:endParaRPr sz="2100"/>
          </a:p>
          <a:p>
            <a:pPr indent="-361950" lvl="1" marL="914400" rtl="0" algn="l">
              <a:spcBef>
                <a:spcPts val="0"/>
              </a:spcBef>
              <a:spcAft>
                <a:spcPts val="0"/>
              </a:spcAft>
              <a:buSzPts val="2100"/>
              <a:buChar char="○"/>
            </a:pPr>
            <a:r>
              <a:rPr lang="en" sz="2100"/>
              <a:t>SQL:2023 (Property Graph Queries)</a:t>
            </a:r>
            <a:endParaRPr sz="2100"/>
          </a:p>
          <a:p>
            <a:pPr indent="-361950" lvl="1" marL="914400" rtl="0" algn="l">
              <a:spcBef>
                <a:spcPts val="0"/>
              </a:spcBef>
              <a:spcAft>
                <a:spcPts val="0"/>
              </a:spcAft>
              <a:buSzPts val="2100"/>
              <a:buChar char="○"/>
            </a:pPr>
            <a:r>
              <a:rPr lang="en" sz="2100"/>
              <a:t>Responsible</a:t>
            </a:r>
            <a:r>
              <a:rPr lang="en" sz="2100"/>
              <a:t> Decentralized Data Architectures</a:t>
            </a:r>
            <a:endParaRPr sz="2100"/>
          </a:p>
        </p:txBody>
      </p:sp>
      <p:sp>
        <p:nvSpPr>
          <p:cNvPr id="69" name="Google Shape;69;p14"/>
          <p:cNvSpPr/>
          <p:nvPr/>
        </p:nvSpPr>
        <p:spPr>
          <a:xfrm>
            <a:off x="6459275" y="0"/>
            <a:ext cx="2720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151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VectorWise ⇒ </a:t>
            </a:r>
            <a:endParaRPr/>
          </a:p>
        </p:txBody>
      </p:sp>
      <p:sp>
        <p:nvSpPr>
          <p:cNvPr id="188" name="Google Shape;18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32"/>
          <p:cNvPicPr preferRelativeResize="0"/>
          <p:nvPr/>
        </p:nvPicPr>
        <p:blipFill>
          <a:blip r:embed="rId3">
            <a:alphaModFix/>
          </a:blip>
          <a:stretch>
            <a:fillRect/>
          </a:stretch>
        </p:blipFill>
        <p:spPr>
          <a:xfrm>
            <a:off x="2983950" y="-25587"/>
            <a:ext cx="3028950" cy="1514475"/>
          </a:xfrm>
          <a:prstGeom prst="rect">
            <a:avLst/>
          </a:prstGeom>
          <a:noFill/>
          <a:ln>
            <a:noFill/>
          </a:ln>
        </p:spPr>
      </p:pic>
      <p:pic>
        <p:nvPicPr>
          <p:cNvPr id="190" name="Google Shape;190;p32"/>
          <p:cNvPicPr preferRelativeResize="0"/>
          <p:nvPr/>
        </p:nvPicPr>
        <p:blipFill>
          <a:blip r:embed="rId4">
            <a:alphaModFix/>
          </a:blip>
          <a:stretch>
            <a:fillRect/>
          </a:stretch>
        </p:blipFill>
        <p:spPr>
          <a:xfrm>
            <a:off x="311700" y="1356540"/>
            <a:ext cx="8832302" cy="2777335"/>
          </a:xfrm>
          <a:prstGeom prst="rect">
            <a:avLst/>
          </a:prstGeom>
          <a:noFill/>
          <a:ln>
            <a:noFill/>
          </a:ln>
        </p:spPr>
      </p:pic>
      <p:sp>
        <p:nvSpPr>
          <p:cNvPr id="191" name="Google Shape;191;p32"/>
          <p:cNvSpPr/>
          <p:nvPr/>
        </p:nvSpPr>
        <p:spPr>
          <a:xfrm>
            <a:off x="311700" y="3431700"/>
            <a:ext cx="3680700" cy="218400"/>
          </a:xfrm>
          <a:prstGeom prst="rect">
            <a:avLst/>
          </a:prstGeom>
          <a:no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VectorWise ⇒ Databricks (Spark)</a:t>
            </a:r>
            <a:endParaRPr/>
          </a:p>
        </p:txBody>
      </p:sp>
      <p:sp>
        <p:nvSpPr>
          <p:cNvPr id="197" name="Google Shape;197;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8" name="Google Shape;198;p33"/>
          <p:cNvPicPr preferRelativeResize="0"/>
          <p:nvPr/>
        </p:nvPicPr>
        <p:blipFill>
          <a:blip r:embed="rId3">
            <a:alphaModFix/>
          </a:blip>
          <a:stretch>
            <a:fillRect/>
          </a:stretch>
        </p:blipFill>
        <p:spPr>
          <a:xfrm>
            <a:off x="311700" y="1336735"/>
            <a:ext cx="8832302" cy="3061990"/>
          </a:xfrm>
          <a:prstGeom prst="rect">
            <a:avLst/>
          </a:prstGeom>
          <a:noFill/>
          <a:ln>
            <a:noFill/>
          </a:ln>
        </p:spPr>
      </p:pic>
      <p:sp>
        <p:nvSpPr>
          <p:cNvPr id="199" name="Google Shape;199;p33"/>
          <p:cNvSpPr/>
          <p:nvPr/>
        </p:nvSpPr>
        <p:spPr>
          <a:xfrm>
            <a:off x="275925" y="2363600"/>
            <a:ext cx="4732800" cy="360600"/>
          </a:xfrm>
          <a:prstGeom prst="rect">
            <a:avLst/>
          </a:prstGeom>
          <a:no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VectorWise ⇒ Databricks (Spark)</a:t>
            </a:r>
            <a:endParaRPr/>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6" name="Google Shape;206;p34"/>
          <p:cNvPicPr preferRelativeResize="0"/>
          <p:nvPr/>
        </p:nvPicPr>
        <p:blipFill>
          <a:blip r:embed="rId3">
            <a:alphaModFix/>
          </a:blip>
          <a:stretch>
            <a:fillRect/>
          </a:stretch>
        </p:blipFill>
        <p:spPr>
          <a:xfrm>
            <a:off x="311700" y="1336735"/>
            <a:ext cx="8832302" cy="3061990"/>
          </a:xfrm>
          <a:prstGeom prst="rect">
            <a:avLst/>
          </a:prstGeom>
          <a:noFill/>
          <a:ln>
            <a:noFill/>
          </a:ln>
        </p:spPr>
      </p:pic>
      <p:sp>
        <p:nvSpPr>
          <p:cNvPr id="207" name="Google Shape;207;p34"/>
          <p:cNvSpPr/>
          <p:nvPr/>
        </p:nvSpPr>
        <p:spPr>
          <a:xfrm>
            <a:off x="275925" y="2363600"/>
            <a:ext cx="4732800" cy="360600"/>
          </a:xfrm>
          <a:prstGeom prst="rect">
            <a:avLst/>
          </a:prstGeom>
          <a:no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4"/>
          <p:cNvPicPr preferRelativeResize="0"/>
          <p:nvPr/>
        </p:nvPicPr>
        <p:blipFill>
          <a:blip r:embed="rId4">
            <a:alphaModFix/>
          </a:blip>
          <a:stretch>
            <a:fillRect/>
          </a:stretch>
        </p:blipFill>
        <p:spPr>
          <a:xfrm>
            <a:off x="7847800" y="4824805"/>
            <a:ext cx="1019045" cy="228175"/>
          </a:xfrm>
          <a:prstGeom prst="rect">
            <a:avLst/>
          </a:prstGeom>
          <a:noFill/>
          <a:ln>
            <a:noFill/>
          </a:ln>
        </p:spPr>
      </p:pic>
      <p:pic>
        <p:nvPicPr>
          <p:cNvPr id="209" name="Google Shape;209;p34"/>
          <p:cNvPicPr preferRelativeResize="0"/>
          <p:nvPr/>
        </p:nvPicPr>
        <p:blipFill>
          <a:blip r:embed="rId5">
            <a:alphaModFix/>
          </a:blip>
          <a:stretch>
            <a:fillRect/>
          </a:stretch>
        </p:blipFill>
        <p:spPr>
          <a:xfrm>
            <a:off x="275925" y="4729125"/>
            <a:ext cx="1658750" cy="475325"/>
          </a:xfrm>
          <a:prstGeom prst="rect">
            <a:avLst/>
          </a:prstGeom>
          <a:noFill/>
          <a:ln>
            <a:noFill/>
          </a:ln>
        </p:spPr>
      </p:pic>
      <p:pic>
        <p:nvPicPr>
          <p:cNvPr id="210" name="Google Shape;210;p34"/>
          <p:cNvPicPr preferRelativeResize="0"/>
          <p:nvPr/>
        </p:nvPicPr>
        <p:blipFill>
          <a:blip r:embed="rId6">
            <a:alphaModFix/>
          </a:blip>
          <a:stretch>
            <a:fillRect/>
          </a:stretch>
        </p:blipFill>
        <p:spPr>
          <a:xfrm>
            <a:off x="2093425" y="4810821"/>
            <a:ext cx="1163301" cy="360625"/>
          </a:xfrm>
          <a:prstGeom prst="rect">
            <a:avLst/>
          </a:prstGeom>
          <a:noFill/>
          <a:ln>
            <a:noFill/>
          </a:ln>
        </p:spPr>
      </p:pic>
      <p:pic>
        <p:nvPicPr>
          <p:cNvPr id="211" name="Google Shape;211;p34"/>
          <p:cNvPicPr preferRelativeResize="0"/>
          <p:nvPr/>
        </p:nvPicPr>
        <p:blipFill rotWithShape="1">
          <a:blip r:embed="rId7">
            <a:alphaModFix/>
          </a:blip>
          <a:srcRect b="28736" l="0" r="0" t="28948"/>
          <a:stretch/>
        </p:blipFill>
        <p:spPr>
          <a:xfrm>
            <a:off x="3390125" y="4836560"/>
            <a:ext cx="1525012" cy="296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17" name="Google Shape;21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2"/>
              </a:buClr>
              <a:buSzPts val="2100"/>
              <a:buChar char="●"/>
            </a:pPr>
            <a:r>
              <a:rPr b="1" lang="en" sz="2100">
                <a:solidFill>
                  <a:schemeClr val="dk2"/>
                </a:solidFill>
              </a:rPr>
              <a:t>Intro</a:t>
            </a:r>
            <a:endParaRPr b="1" sz="2100">
              <a:solidFill>
                <a:schemeClr val="dk2"/>
              </a:solidFill>
            </a:endParaRPr>
          </a:p>
          <a:p>
            <a:pPr indent="-361950" lvl="1" marL="914400" rtl="0" algn="l">
              <a:spcBef>
                <a:spcPts val="0"/>
              </a:spcBef>
              <a:spcAft>
                <a:spcPts val="0"/>
              </a:spcAft>
              <a:buSzPts val="2100"/>
              <a:buChar char="○"/>
            </a:pPr>
            <a:r>
              <a:rPr lang="en" sz="2100"/>
              <a:t>Data systems research @ CWI DA </a:t>
            </a:r>
            <a:endParaRPr sz="2100"/>
          </a:p>
          <a:p>
            <a:pPr indent="-361950" lvl="0" marL="457200" rtl="0" algn="l">
              <a:spcBef>
                <a:spcPts val="0"/>
              </a:spcBef>
              <a:spcAft>
                <a:spcPts val="0"/>
              </a:spcAft>
              <a:buClr>
                <a:schemeClr val="dk2"/>
              </a:buClr>
              <a:buSzPts val="2100"/>
              <a:buChar char="●"/>
            </a:pPr>
            <a:r>
              <a:rPr b="1" lang="en" sz="2100">
                <a:solidFill>
                  <a:schemeClr val="dk2"/>
                </a:solidFill>
              </a:rPr>
              <a:t>Past</a:t>
            </a:r>
            <a:endParaRPr b="1" sz="2100">
              <a:solidFill>
                <a:schemeClr val="dk2"/>
              </a:solidFill>
            </a:endParaRPr>
          </a:p>
          <a:p>
            <a:pPr indent="-361950" lvl="1" marL="914400" rtl="0" algn="l">
              <a:spcBef>
                <a:spcPts val="0"/>
              </a:spcBef>
              <a:spcAft>
                <a:spcPts val="0"/>
              </a:spcAft>
              <a:buSzPts val="2100"/>
              <a:buChar char="○"/>
            </a:pPr>
            <a:r>
              <a:rPr lang="en" sz="2100"/>
              <a:t>MonetDB &amp; VectorWise + impact</a:t>
            </a:r>
            <a:endParaRPr sz="2100"/>
          </a:p>
          <a:p>
            <a:pPr indent="-361950" lvl="0" marL="457200" rtl="0" algn="l">
              <a:spcBef>
                <a:spcPts val="0"/>
              </a:spcBef>
              <a:spcAft>
                <a:spcPts val="0"/>
              </a:spcAft>
              <a:buSzPts val="2100"/>
              <a:buChar char="●"/>
            </a:pPr>
            <a:r>
              <a:rPr b="1" lang="en" sz="2100">
                <a:solidFill>
                  <a:srgbClr val="00B050"/>
                </a:solidFill>
              </a:rPr>
              <a:t>Present</a:t>
            </a:r>
            <a:r>
              <a:rPr lang="en" sz="2100"/>
              <a:t> </a:t>
            </a:r>
            <a:endParaRPr sz="2100"/>
          </a:p>
          <a:p>
            <a:pPr indent="-361950" lvl="1" marL="914400" rtl="0" algn="l">
              <a:spcBef>
                <a:spcPts val="0"/>
              </a:spcBef>
              <a:spcAft>
                <a:spcPts val="0"/>
              </a:spcAft>
              <a:buSzPts val="2100"/>
              <a:buChar char="○"/>
            </a:pPr>
            <a:r>
              <a:rPr lang="en" sz="2100"/>
              <a:t>DuckDB (“in-process analytics”)</a:t>
            </a:r>
            <a:endParaRPr sz="2100"/>
          </a:p>
          <a:p>
            <a:pPr indent="-361950" lvl="0" marL="457200" rtl="0" algn="l">
              <a:spcBef>
                <a:spcPts val="0"/>
              </a:spcBef>
              <a:spcAft>
                <a:spcPts val="0"/>
              </a:spcAft>
              <a:buSzPts val="2100"/>
              <a:buChar char="●"/>
            </a:pPr>
            <a:r>
              <a:rPr b="1" lang="en" sz="2100"/>
              <a:t>Future</a:t>
            </a:r>
            <a:endParaRPr b="1" sz="2100"/>
          </a:p>
          <a:p>
            <a:pPr indent="-361950" lvl="1" marL="914400" rtl="0" algn="l">
              <a:spcBef>
                <a:spcPts val="0"/>
              </a:spcBef>
              <a:spcAft>
                <a:spcPts val="0"/>
              </a:spcAft>
              <a:buSzPts val="2100"/>
              <a:buChar char="○"/>
            </a:pPr>
            <a:r>
              <a:rPr lang="en" sz="2100"/>
              <a:t>Learned Data Formats </a:t>
            </a:r>
            <a:endParaRPr sz="2100"/>
          </a:p>
          <a:p>
            <a:pPr indent="-361950" lvl="1" marL="914400" rtl="0" algn="l">
              <a:spcBef>
                <a:spcPts val="0"/>
              </a:spcBef>
              <a:spcAft>
                <a:spcPts val="0"/>
              </a:spcAft>
              <a:buSzPts val="2100"/>
              <a:buChar char="○"/>
            </a:pPr>
            <a:r>
              <a:rPr lang="en" sz="2100"/>
              <a:t>SQL:2023 (Property Graph Queries)</a:t>
            </a:r>
            <a:endParaRPr sz="2100"/>
          </a:p>
          <a:p>
            <a:pPr indent="-361950" lvl="1" marL="914400" rtl="0" algn="l">
              <a:spcBef>
                <a:spcPts val="0"/>
              </a:spcBef>
              <a:spcAft>
                <a:spcPts val="0"/>
              </a:spcAft>
              <a:buSzPts val="2100"/>
              <a:buChar char="○"/>
            </a:pPr>
            <a:r>
              <a:rPr lang="en" sz="2100"/>
              <a:t>Responsible Decentralized Data Architectures</a:t>
            </a:r>
            <a:endParaRPr sz="2100"/>
          </a:p>
        </p:txBody>
      </p:sp>
      <p:sp>
        <p:nvSpPr>
          <p:cNvPr id="218" name="Google Shape;218;p35"/>
          <p:cNvSpPr/>
          <p:nvPr/>
        </p:nvSpPr>
        <p:spPr>
          <a:xfrm>
            <a:off x="6459275" y="0"/>
            <a:ext cx="2720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1515"/>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DuckDB: in-process analytics</a:t>
            </a:r>
            <a:endParaRPr/>
          </a:p>
        </p:txBody>
      </p:sp>
      <p:sp>
        <p:nvSpPr>
          <p:cNvPr id="224" name="Google Shape;22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Created by Hannes Mühleisen and Mark Raasveldt</a:t>
            </a:r>
            <a:endParaRPr sz="2100"/>
          </a:p>
          <a:p>
            <a:pPr indent="-361950" lvl="0" marL="457200" rtl="0" algn="l">
              <a:spcBef>
                <a:spcPts val="0"/>
              </a:spcBef>
              <a:spcAft>
                <a:spcPts val="0"/>
              </a:spcAft>
              <a:buSzPts val="2100"/>
              <a:buChar char="●"/>
            </a:pPr>
            <a:r>
              <a:rPr lang="en" sz="2100"/>
              <a:t>Idea: </a:t>
            </a:r>
            <a:r>
              <a:rPr b="1" lang="en" sz="2100"/>
              <a:t>analytical SQL system as a linkable library</a:t>
            </a:r>
            <a:endParaRPr b="1" sz="2100"/>
          </a:p>
          <a:p>
            <a:pPr indent="-361950" lvl="0" marL="457200" rtl="0" algn="l">
              <a:spcBef>
                <a:spcPts val="0"/>
              </a:spcBef>
              <a:spcAft>
                <a:spcPts val="0"/>
              </a:spcAft>
              <a:buSzPts val="2100"/>
              <a:buChar char="●"/>
            </a:pPr>
            <a:r>
              <a:rPr lang="en" sz="2100"/>
              <a:t>From research on data systems support for data science</a:t>
            </a:r>
            <a:endParaRPr sz="2100"/>
          </a:p>
          <a:p>
            <a:pPr indent="0" lvl="0" marL="1371600" rtl="0" algn="l">
              <a:spcBef>
                <a:spcPts val="1600"/>
              </a:spcBef>
              <a:spcAft>
                <a:spcPts val="0"/>
              </a:spcAft>
              <a:buNone/>
            </a:pPr>
            <a:r>
              <a:t/>
            </a:r>
            <a:endParaRPr sz="2100"/>
          </a:p>
          <a:p>
            <a:pPr indent="0" lvl="0" marL="0" rtl="0" algn="l">
              <a:spcBef>
                <a:spcPts val="1600"/>
              </a:spcBef>
              <a:spcAft>
                <a:spcPts val="1600"/>
              </a:spcAft>
              <a:buNone/>
            </a:pPr>
            <a:r>
              <a:t/>
            </a:r>
            <a:endParaRPr/>
          </a:p>
        </p:txBody>
      </p:sp>
      <p:pic>
        <p:nvPicPr>
          <p:cNvPr id="225" name="Google Shape;225;p36"/>
          <p:cNvPicPr preferRelativeResize="0"/>
          <p:nvPr/>
        </p:nvPicPr>
        <p:blipFill>
          <a:blip r:embed="rId3">
            <a:alphaModFix/>
          </a:blip>
          <a:stretch>
            <a:fillRect/>
          </a:stretch>
        </p:blipFill>
        <p:spPr>
          <a:xfrm>
            <a:off x="6792675" y="0"/>
            <a:ext cx="2351324" cy="526501"/>
          </a:xfrm>
          <a:prstGeom prst="rect">
            <a:avLst/>
          </a:prstGeom>
          <a:noFill/>
          <a:ln>
            <a:noFill/>
          </a:ln>
        </p:spPr>
      </p:pic>
      <p:pic>
        <p:nvPicPr>
          <p:cNvPr id="226" name="Google Shape;226;p36"/>
          <p:cNvPicPr preferRelativeResize="0"/>
          <p:nvPr/>
        </p:nvPicPr>
        <p:blipFill rotWithShape="1">
          <a:blip r:embed="rId4">
            <a:alphaModFix/>
          </a:blip>
          <a:srcRect b="39465" l="30000" r="19999" t="15657"/>
          <a:stretch/>
        </p:blipFill>
        <p:spPr>
          <a:xfrm>
            <a:off x="6792675" y="468507"/>
            <a:ext cx="2351324" cy="1406894"/>
          </a:xfrm>
          <a:prstGeom prst="rect">
            <a:avLst/>
          </a:prstGeom>
          <a:noFill/>
          <a:ln>
            <a:noFill/>
          </a:ln>
        </p:spPr>
      </p:pic>
      <p:pic>
        <p:nvPicPr>
          <p:cNvPr id="227" name="Google Shape;227;p36"/>
          <p:cNvPicPr preferRelativeResize="0"/>
          <p:nvPr/>
        </p:nvPicPr>
        <p:blipFill>
          <a:blip r:embed="rId5">
            <a:alphaModFix/>
          </a:blip>
          <a:stretch>
            <a:fillRect/>
          </a:stretch>
        </p:blipFill>
        <p:spPr>
          <a:xfrm>
            <a:off x="3729700" y="4720612"/>
            <a:ext cx="2351325" cy="422901"/>
          </a:xfrm>
          <a:prstGeom prst="rect">
            <a:avLst/>
          </a:prstGeom>
          <a:noFill/>
          <a:ln>
            <a:noFill/>
          </a:ln>
        </p:spPr>
      </p:pic>
      <p:pic>
        <p:nvPicPr>
          <p:cNvPr id="228" name="Google Shape;228;p36"/>
          <p:cNvPicPr preferRelativeResize="0"/>
          <p:nvPr/>
        </p:nvPicPr>
        <p:blipFill>
          <a:blip r:embed="rId6">
            <a:alphaModFix/>
          </a:blip>
          <a:stretch>
            <a:fillRect/>
          </a:stretch>
        </p:blipFill>
        <p:spPr>
          <a:xfrm>
            <a:off x="6081024" y="4720938"/>
            <a:ext cx="3139167" cy="422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DuckDB: in-process analytics</a:t>
            </a:r>
            <a:endParaRPr/>
          </a:p>
        </p:txBody>
      </p:sp>
      <p:sp>
        <p:nvSpPr>
          <p:cNvPr id="234" name="Google Shape;23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Created by Hannes Mühleisen and Mark Raasveldt</a:t>
            </a:r>
            <a:endParaRPr sz="2100"/>
          </a:p>
          <a:p>
            <a:pPr indent="-361950" lvl="0" marL="457200" rtl="0" algn="l">
              <a:spcBef>
                <a:spcPts val="0"/>
              </a:spcBef>
              <a:spcAft>
                <a:spcPts val="0"/>
              </a:spcAft>
              <a:buSzPts val="2100"/>
              <a:buChar char="●"/>
            </a:pPr>
            <a:r>
              <a:rPr lang="en" sz="2100"/>
              <a:t>Idea: </a:t>
            </a:r>
            <a:r>
              <a:rPr b="1" lang="en" sz="2100"/>
              <a:t>analytical SQL system as a linkable library</a:t>
            </a:r>
            <a:endParaRPr b="1" sz="2100"/>
          </a:p>
          <a:p>
            <a:pPr indent="-361950" lvl="0" marL="457200" rtl="0" algn="l">
              <a:spcBef>
                <a:spcPts val="0"/>
              </a:spcBef>
              <a:spcAft>
                <a:spcPts val="0"/>
              </a:spcAft>
              <a:buSzPts val="2100"/>
              <a:buChar char="●"/>
            </a:pPr>
            <a:r>
              <a:rPr lang="en" sz="2100"/>
              <a:t>From research on </a:t>
            </a:r>
            <a:r>
              <a:rPr b="1" lang="en" sz="2100">
                <a:solidFill>
                  <a:srgbClr val="FF0000"/>
                </a:solidFill>
              </a:rPr>
              <a:t>data systems support for data science:</a:t>
            </a:r>
            <a:endParaRPr b="1" sz="2100">
              <a:solidFill>
                <a:srgbClr val="FF0000"/>
              </a:solidFill>
            </a:endParaRPr>
          </a:p>
          <a:p>
            <a:pPr indent="-361950" lvl="1" marL="914400" rtl="0" algn="l">
              <a:spcBef>
                <a:spcPts val="0"/>
              </a:spcBef>
              <a:spcAft>
                <a:spcPts val="0"/>
              </a:spcAft>
              <a:buSzPts val="2100"/>
              <a:buChar char="○"/>
            </a:pPr>
            <a:r>
              <a:rPr lang="en" sz="2100"/>
              <a:t>why don’t data scientists use database systems?</a:t>
            </a:r>
            <a:endParaRPr sz="2100"/>
          </a:p>
          <a:p>
            <a:pPr indent="-361950" lvl="1" marL="914400" rtl="0" algn="l">
              <a:spcBef>
                <a:spcPts val="0"/>
              </a:spcBef>
              <a:spcAft>
                <a:spcPts val="0"/>
              </a:spcAft>
              <a:buSzPts val="2100"/>
              <a:buChar char="○"/>
            </a:pPr>
            <a:r>
              <a:rPr lang="en" sz="2100"/>
              <a:t>can transactions handle data science bulk-updates?</a:t>
            </a:r>
            <a:endParaRPr sz="2100"/>
          </a:p>
          <a:p>
            <a:pPr indent="-361950" lvl="1" marL="914400" rtl="0" algn="l">
              <a:spcBef>
                <a:spcPts val="0"/>
              </a:spcBef>
              <a:spcAft>
                <a:spcPts val="0"/>
              </a:spcAft>
              <a:buSzPts val="2100"/>
              <a:buChar char="○"/>
            </a:pPr>
            <a:r>
              <a:rPr lang="en" sz="2100"/>
              <a:t>can we ensure reliability on cheap consumer hardware? </a:t>
            </a:r>
            <a:endParaRPr sz="2100"/>
          </a:p>
          <a:p>
            <a:pPr indent="-361950" lvl="1" marL="914400" rtl="0" algn="l">
              <a:spcBef>
                <a:spcPts val="0"/>
              </a:spcBef>
              <a:spcAft>
                <a:spcPts val="0"/>
              </a:spcAft>
              <a:buSzPts val="2100"/>
              <a:buChar char="○"/>
            </a:pPr>
            <a:r>
              <a:rPr lang="en" sz="2100"/>
              <a:t>how to execute queries on compressed vector data?</a:t>
            </a:r>
            <a:endParaRPr sz="2100"/>
          </a:p>
          <a:p>
            <a:pPr indent="-361950" lvl="1" marL="914400" rtl="0" algn="l">
              <a:spcBef>
                <a:spcPts val="0"/>
              </a:spcBef>
              <a:spcAft>
                <a:spcPts val="0"/>
              </a:spcAft>
              <a:buSzPts val="2100"/>
              <a:buChar char="○"/>
            </a:pPr>
            <a:r>
              <a:rPr lang="en" sz="2100"/>
              <a:t>scalable algorithms that respect changing/limited host resources?</a:t>
            </a:r>
            <a:endParaRPr sz="2100"/>
          </a:p>
          <a:p>
            <a:pPr indent="-361950" lvl="1" marL="914400" rtl="0" algn="l">
              <a:spcBef>
                <a:spcPts val="0"/>
              </a:spcBef>
              <a:spcAft>
                <a:spcPts val="0"/>
              </a:spcAft>
              <a:buSzPts val="2100"/>
              <a:buChar char="○"/>
            </a:pPr>
            <a:r>
              <a:rPr lang="en" sz="2100"/>
              <a:t>…</a:t>
            </a:r>
            <a:endParaRPr sz="2100"/>
          </a:p>
          <a:p>
            <a:pPr indent="0" lvl="0" marL="1371600" rtl="0" algn="l">
              <a:spcBef>
                <a:spcPts val="1600"/>
              </a:spcBef>
              <a:spcAft>
                <a:spcPts val="0"/>
              </a:spcAft>
              <a:buNone/>
            </a:pPr>
            <a:r>
              <a:t/>
            </a:r>
            <a:endParaRPr sz="2100"/>
          </a:p>
          <a:p>
            <a:pPr indent="0" lvl="0" marL="0" rtl="0" algn="l">
              <a:spcBef>
                <a:spcPts val="1600"/>
              </a:spcBef>
              <a:spcAft>
                <a:spcPts val="1600"/>
              </a:spcAft>
              <a:buNone/>
            </a:pPr>
            <a:r>
              <a:t/>
            </a:r>
            <a:endParaRPr/>
          </a:p>
        </p:txBody>
      </p:sp>
      <p:pic>
        <p:nvPicPr>
          <p:cNvPr id="235" name="Google Shape;235;p37"/>
          <p:cNvPicPr preferRelativeResize="0"/>
          <p:nvPr/>
        </p:nvPicPr>
        <p:blipFill>
          <a:blip r:embed="rId3">
            <a:alphaModFix/>
          </a:blip>
          <a:stretch>
            <a:fillRect/>
          </a:stretch>
        </p:blipFill>
        <p:spPr>
          <a:xfrm>
            <a:off x="6792675" y="0"/>
            <a:ext cx="2351324" cy="526501"/>
          </a:xfrm>
          <a:prstGeom prst="rect">
            <a:avLst/>
          </a:prstGeom>
          <a:noFill/>
          <a:ln>
            <a:noFill/>
          </a:ln>
        </p:spPr>
      </p:pic>
      <p:pic>
        <p:nvPicPr>
          <p:cNvPr id="236" name="Google Shape;236;p37"/>
          <p:cNvPicPr preferRelativeResize="0"/>
          <p:nvPr/>
        </p:nvPicPr>
        <p:blipFill rotWithShape="1">
          <a:blip r:embed="rId4">
            <a:alphaModFix/>
          </a:blip>
          <a:srcRect b="39465" l="30000" r="19999" t="15657"/>
          <a:stretch/>
        </p:blipFill>
        <p:spPr>
          <a:xfrm>
            <a:off x="6792675" y="468507"/>
            <a:ext cx="2351324" cy="1406894"/>
          </a:xfrm>
          <a:prstGeom prst="rect">
            <a:avLst/>
          </a:prstGeom>
          <a:noFill/>
          <a:ln>
            <a:noFill/>
          </a:ln>
        </p:spPr>
      </p:pic>
      <p:pic>
        <p:nvPicPr>
          <p:cNvPr id="237" name="Google Shape;237;p37"/>
          <p:cNvPicPr preferRelativeResize="0"/>
          <p:nvPr/>
        </p:nvPicPr>
        <p:blipFill>
          <a:blip r:embed="rId5">
            <a:alphaModFix/>
          </a:blip>
          <a:stretch>
            <a:fillRect/>
          </a:stretch>
        </p:blipFill>
        <p:spPr>
          <a:xfrm>
            <a:off x="3729700" y="4720612"/>
            <a:ext cx="2351325" cy="422901"/>
          </a:xfrm>
          <a:prstGeom prst="rect">
            <a:avLst/>
          </a:prstGeom>
          <a:noFill/>
          <a:ln>
            <a:noFill/>
          </a:ln>
        </p:spPr>
      </p:pic>
      <p:pic>
        <p:nvPicPr>
          <p:cNvPr id="238" name="Google Shape;238;p37"/>
          <p:cNvPicPr preferRelativeResize="0"/>
          <p:nvPr/>
        </p:nvPicPr>
        <p:blipFill>
          <a:blip r:embed="rId6">
            <a:alphaModFix/>
          </a:blip>
          <a:stretch>
            <a:fillRect/>
          </a:stretch>
        </p:blipFill>
        <p:spPr>
          <a:xfrm>
            <a:off x="6081024" y="4720938"/>
            <a:ext cx="3139167" cy="422225"/>
          </a:xfrm>
          <a:prstGeom prst="rect">
            <a:avLst/>
          </a:prstGeom>
          <a:noFill/>
          <a:ln>
            <a:noFill/>
          </a:ln>
        </p:spPr>
      </p:pic>
      <p:pic>
        <p:nvPicPr>
          <p:cNvPr id="239" name="Google Shape;239;p37"/>
          <p:cNvPicPr preferRelativeResize="0"/>
          <p:nvPr/>
        </p:nvPicPr>
        <p:blipFill>
          <a:blip r:embed="rId7">
            <a:alphaModFix/>
          </a:blip>
          <a:stretch>
            <a:fillRect/>
          </a:stretch>
        </p:blipFill>
        <p:spPr>
          <a:xfrm>
            <a:off x="8382000" y="2000250"/>
            <a:ext cx="762000" cy="1143000"/>
          </a:xfrm>
          <a:prstGeom prst="rect">
            <a:avLst/>
          </a:prstGeom>
          <a:noFill/>
          <a:ln>
            <a:noFill/>
          </a:ln>
        </p:spPr>
      </p:pic>
      <p:pic>
        <p:nvPicPr>
          <p:cNvPr id="240" name="Google Shape;240;p37"/>
          <p:cNvPicPr preferRelativeResize="0"/>
          <p:nvPr/>
        </p:nvPicPr>
        <p:blipFill>
          <a:blip r:embed="rId8">
            <a:alphaModFix/>
          </a:blip>
          <a:stretch>
            <a:fillRect/>
          </a:stretch>
        </p:blipFill>
        <p:spPr>
          <a:xfrm>
            <a:off x="7561100" y="2011250"/>
            <a:ext cx="762000" cy="1143011"/>
          </a:xfrm>
          <a:prstGeom prst="rect">
            <a:avLst/>
          </a:prstGeom>
          <a:noFill/>
          <a:ln>
            <a:noFill/>
          </a:ln>
        </p:spPr>
      </p:pic>
      <p:sp>
        <p:nvSpPr>
          <p:cNvPr id="241" name="Google Shape;241;p37"/>
          <p:cNvSpPr txBox="1"/>
          <p:nvPr/>
        </p:nvSpPr>
        <p:spPr>
          <a:xfrm>
            <a:off x="8382000" y="3051875"/>
            <a:ext cx="812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424242"/>
                </a:solidFill>
                <a:highlight>
                  <a:schemeClr val="lt1"/>
                </a:highlight>
                <a:latin typeface="Verdana"/>
                <a:ea typeface="Verdana"/>
                <a:cs typeface="Verdana"/>
                <a:sym typeface="Verdana"/>
              </a:rPr>
              <a:t>Laurens Kuiper</a:t>
            </a:r>
            <a:endParaRPr>
              <a:highlight>
                <a:schemeClr val="lt1"/>
              </a:highlight>
              <a:latin typeface="Source Sans Pro"/>
              <a:ea typeface="Source Sans Pro"/>
              <a:cs typeface="Source Sans Pro"/>
              <a:sym typeface="Source Sans Pro"/>
            </a:endParaRPr>
          </a:p>
        </p:txBody>
      </p:sp>
      <p:sp>
        <p:nvSpPr>
          <p:cNvPr id="242" name="Google Shape;242;p37"/>
          <p:cNvSpPr txBox="1"/>
          <p:nvPr/>
        </p:nvSpPr>
        <p:spPr>
          <a:xfrm>
            <a:off x="7522400" y="3064662"/>
            <a:ext cx="812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424242"/>
                </a:solidFill>
                <a:highlight>
                  <a:schemeClr val="lt1"/>
                </a:highlight>
                <a:latin typeface="Verdana"/>
                <a:ea typeface="Verdana"/>
                <a:cs typeface="Verdana"/>
                <a:sym typeface="Verdana"/>
              </a:rPr>
              <a:t>Pedro Holanda</a:t>
            </a:r>
            <a:endParaRPr>
              <a:highlight>
                <a:schemeClr val="lt1"/>
              </a:highlight>
              <a:latin typeface="Source Sans Pro"/>
              <a:ea typeface="Source Sans Pro"/>
              <a:cs typeface="Source Sans Pro"/>
              <a:sym typeface="Source Sans Pro"/>
            </a:endParaRPr>
          </a:p>
        </p:txBody>
      </p:sp>
      <p:sp>
        <p:nvSpPr>
          <p:cNvPr id="243" name="Google Shape;243;p37"/>
          <p:cNvSpPr txBox="1"/>
          <p:nvPr/>
        </p:nvSpPr>
        <p:spPr>
          <a:xfrm>
            <a:off x="7361650" y="3449550"/>
            <a:ext cx="1786500" cy="3387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lang="en" sz="1000">
                <a:solidFill>
                  <a:srgbClr val="424242"/>
                </a:solidFill>
                <a:highlight>
                  <a:schemeClr val="lt1"/>
                </a:highlight>
                <a:latin typeface="Verdana"/>
                <a:ea typeface="Verdana"/>
                <a:cs typeface="Verdana"/>
                <a:sym typeface="Verdana"/>
              </a:rPr>
              <a:t>+ </a:t>
            </a:r>
            <a:r>
              <a:rPr lang="en" sz="1000">
                <a:solidFill>
                  <a:srgbClr val="424242"/>
                </a:solidFill>
                <a:highlight>
                  <a:schemeClr val="lt1"/>
                </a:highlight>
                <a:latin typeface="Verdana"/>
                <a:ea typeface="Verdana"/>
                <a:cs typeface="Verdana"/>
                <a:sym typeface="Verdana"/>
              </a:rPr>
              <a:t>Ilaria Battiston</a:t>
            </a:r>
            <a:endParaRPr>
              <a:highlight>
                <a:schemeClr val="lt1"/>
              </a:highlight>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DuckDB: in-process analytics</a:t>
            </a:r>
            <a:endParaRPr/>
          </a:p>
        </p:txBody>
      </p:sp>
      <p:sp>
        <p:nvSpPr>
          <p:cNvPr id="249" name="Google Shape;249;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Created by Hannes Mühleisen and Mark Raasveldt</a:t>
            </a:r>
            <a:endParaRPr sz="2100"/>
          </a:p>
          <a:p>
            <a:pPr indent="-361950" lvl="0" marL="457200" rtl="0" algn="l">
              <a:spcBef>
                <a:spcPts val="0"/>
              </a:spcBef>
              <a:spcAft>
                <a:spcPts val="0"/>
              </a:spcAft>
              <a:buSzPts val="2100"/>
              <a:buChar char="●"/>
            </a:pPr>
            <a:r>
              <a:rPr lang="en" sz="2100"/>
              <a:t>Idea: </a:t>
            </a:r>
            <a:r>
              <a:rPr b="1" lang="en" sz="2100"/>
              <a:t>analytical SQL system as a linkable library</a:t>
            </a:r>
            <a:endParaRPr b="1" sz="2100"/>
          </a:p>
          <a:p>
            <a:pPr indent="-361950" lvl="0" marL="457200" rtl="0" algn="l">
              <a:spcBef>
                <a:spcPts val="0"/>
              </a:spcBef>
              <a:spcAft>
                <a:spcPts val="0"/>
              </a:spcAft>
              <a:buSzPts val="2100"/>
              <a:buChar char="●"/>
            </a:pPr>
            <a:r>
              <a:rPr lang="en" sz="2100"/>
              <a:t>We foresee many applications beyond data science notebooks:</a:t>
            </a:r>
            <a:endParaRPr sz="2100"/>
          </a:p>
          <a:p>
            <a:pPr indent="-361950" lvl="1" marL="914400" rtl="0" algn="l">
              <a:spcBef>
                <a:spcPts val="0"/>
              </a:spcBef>
              <a:spcAft>
                <a:spcPts val="0"/>
              </a:spcAft>
              <a:buSzPts val="2100"/>
              <a:buChar char="○"/>
            </a:pPr>
            <a:r>
              <a:rPr lang="en" sz="2100"/>
              <a:t>cloud analytics based on DuckDB</a:t>
            </a:r>
            <a:endParaRPr sz="2100"/>
          </a:p>
          <a:p>
            <a:pPr indent="-361950" lvl="1" marL="914400" rtl="0" algn="l">
              <a:spcBef>
                <a:spcPts val="0"/>
              </a:spcBef>
              <a:spcAft>
                <a:spcPts val="0"/>
              </a:spcAft>
              <a:buSzPts val="2100"/>
              <a:buChar char="○"/>
            </a:pPr>
            <a:r>
              <a:rPr lang="en" sz="2100"/>
              <a:t>mobile apps that keep (most) data decentralized</a:t>
            </a:r>
            <a:endParaRPr sz="2100"/>
          </a:p>
          <a:p>
            <a:pPr indent="-361950" lvl="1" marL="914400" rtl="0" algn="l">
              <a:spcBef>
                <a:spcPts val="0"/>
              </a:spcBef>
              <a:spcAft>
                <a:spcPts val="0"/>
              </a:spcAft>
              <a:buSzPts val="2100"/>
              <a:buChar char="○"/>
            </a:pPr>
            <a:r>
              <a:rPr lang="en" sz="2100"/>
              <a:t>edge analytics (e.g., intelligent streetlights, self-driving cars)</a:t>
            </a:r>
            <a:endParaRPr sz="2100"/>
          </a:p>
          <a:p>
            <a:pPr indent="-361950" lvl="1" marL="914400" rtl="0" algn="l">
              <a:spcBef>
                <a:spcPts val="0"/>
              </a:spcBef>
              <a:spcAft>
                <a:spcPts val="0"/>
              </a:spcAft>
              <a:buSzPts val="2100"/>
              <a:buChar char="○"/>
            </a:pPr>
            <a:r>
              <a:rPr lang="en" sz="2100"/>
              <a:t>client-side (in-browser) query processing</a:t>
            </a:r>
            <a:endParaRPr sz="2100"/>
          </a:p>
          <a:p>
            <a:pPr indent="-361950" lvl="1" marL="914400" rtl="0" algn="l">
              <a:spcBef>
                <a:spcPts val="0"/>
              </a:spcBef>
              <a:spcAft>
                <a:spcPts val="0"/>
              </a:spcAft>
              <a:buSzPts val="2100"/>
              <a:buChar char="○"/>
            </a:pPr>
            <a:r>
              <a:rPr lang="en" sz="2100"/>
              <a:t>computational storage (SQL in the disk drive)</a:t>
            </a:r>
            <a:endParaRPr sz="2100"/>
          </a:p>
          <a:p>
            <a:pPr indent="-361950" lvl="1" marL="914400" rtl="0" algn="l">
              <a:spcBef>
                <a:spcPts val="0"/>
              </a:spcBef>
              <a:spcAft>
                <a:spcPts val="0"/>
              </a:spcAft>
              <a:buSzPts val="2100"/>
              <a:buChar char="○"/>
            </a:pPr>
            <a:r>
              <a:rPr lang="en" sz="2100"/>
              <a:t>secure enclave DBs</a:t>
            </a:r>
            <a:endParaRPr sz="2100"/>
          </a:p>
          <a:p>
            <a:pPr indent="-361950" lvl="1" marL="914400" rtl="0" algn="l">
              <a:spcBef>
                <a:spcPts val="0"/>
              </a:spcBef>
              <a:spcAft>
                <a:spcPts val="0"/>
              </a:spcAft>
              <a:buClr>
                <a:srgbClr val="FF0000"/>
              </a:buClr>
              <a:buSzPts val="2100"/>
              <a:buChar char="○"/>
            </a:pPr>
            <a:r>
              <a:rPr b="1" lang="en" sz="2100">
                <a:solidFill>
                  <a:srgbClr val="FF0000"/>
                </a:solidFill>
              </a:rPr>
              <a:t>your research?</a:t>
            </a:r>
            <a:endParaRPr b="1" sz="2100">
              <a:solidFill>
                <a:srgbClr val="FF0000"/>
              </a:solidFill>
            </a:endParaRPr>
          </a:p>
          <a:p>
            <a:pPr indent="0" lvl="0" marL="1371600" rtl="0" algn="l">
              <a:spcBef>
                <a:spcPts val="1600"/>
              </a:spcBef>
              <a:spcAft>
                <a:spcPts val="0"/>
              </a:spcAft>
              <a:buNone/>
            </a:pPr>
            <a:r>
              <a:t/>
            </a:r>
            <a:endParaRPr sz="2100"/>
          </a:p>
          <a:p>
            <a:pPr indent="0" lvl="0" marL="0" rtl="0" algn="l">
              <a:spcBef>
                <a:spcPts val="1600"/>
              </a:spcBef>
              <a:spcAft>
                <a:spcPts val="1600"/>
              </a:spcAft>
              <a:buNone/>
            </a:pPr>
            <a:r>
              <a:t/>
            </a:r>
            <a:endParaRPr/>
          </a:p>
        </p:txBody>
      </p:sp>
      <p:pic>
        <p:nvPicPr>
          <p:cNvPr id="250" name="Google Shape;250;p38"/>
          <p:cNvPicPr preferRelativeResize="0"/>
          <p:nvPr/>
        </p:nvPicPr>
        <p:blipFill>
          <a:blip r:embed="rId3">
            <a:alphaModFix/>
          </a:blip>
          <a:stretch>
            <a:fillRect/>
          </a:stretch>
        </p:blipFill>
        <p:spPr>
          <a:xfrm>
            <a:off x="6792675" y="0"/>
            <a:ext cx="2351324" cy="526501"/>
          </a:xfrm>
          <a:prstGeom prst="rect">
            <a:avLst/>
          </a:prstGeom>
          <a:noFill/>
          <a:ln>
            <a:noFill/>
          </a:ln>
        </p:spPr>
      </p:pic>
      <p:pic>
        <p:nvPicPr>
          <p:cNvPr id="251" name="Google Shape;251;p38"/>
          <p:cNvPicPr preferRelativeResize="0"/>
          <p:nvPr/>
        </p:nvPicPr>
        <p:blipFill rotWithShape="1">
          <a:blip r:embed="rId4">
            <a:alphaModFix/>
          </a:blip>
          <a:srcRect b="39465" l="30000" r="19999" t="15657"/>
          <a:stretch/>
        </p:blipFill>
        <p:spPr>
          <a:xfrm>
            <a:off x="6792675" y="468507"/>
            <a:ext cx="2351324" cy="1406894"/>
          </a:xfrm>
          <a:prstGeom prst="rect">
            <a:avLst/>
          </a:prstGeom>
          <a:noFill/>
          <a:ln>
            <a:noFill/>
          </a:ln>
        </p:spPr>
      </p:pic>
      <p:pic>
        <p:nvPicPr>
          <p:cNvPr id="252" name="Google Shape;252;p38"/>
          <p:cNvPicPr preferRelativeResize="0"/>
          <p:nvPr/>
        </p:nvPicPr>
        <p:blipFill>
          <a:blip r:embed="rId5">
            <a:alphaModFix/>
          </a:blip>
          <a:stretch>
            <a:fillRect/>
          </a:stretch>
        </p:blipFill>
        <p:spPr>
          <a:xfrm>
            <a:off x="3729700" y="4720612"/>
            <a:ext cx="2351325" cy="422901"/>
          </a:xfrm>
          <a:prstGeom prst="rect">
            <a:avLst/>
          </a:prstGeom>
          <a:noFill/>
          <a:ln>
            <a:noFill/>
          </a:ln>
        </p:spPr>
      </p:pic>
      <p:pic>
        <p:nvPicPr>
          <p:cNvPr id="253" name="Google Shape;253;p38"/>
          <p:cNvPicPr preferRelativeResize="0"/>
          <p:nvPr/>
        </p:nvPicPr>
        <p:blipFill>
          <a:blip r:embed="rId6">
            <a:alphaModFix/>
          </a:blip>
          <a:stretch>
            <a:fillRect/>
          </a:stretch>
        </p:blipFill>
        <p:spPr>
          <a:xfrm>
            <a:off x="6081024" y="4720938"/>
            <a:ext cx="3139167" cy="422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DuckDB taking flight</a:t>
            </a:r>
            <a:endParaRPr/>
          </a:p>
        </p:txBody>
      </p:sp>
      <p:sp>
        <p:nvSpPr>
          <p:cNvPr id="259" name="Google Shape;259;p39"/>
          <p:cNvSpPr txBox="1"/>
          <p:nvPr>
            <p:ph idx="1" type="body"/>
          </p:nvPr>
        </p:nvSpPr>
        <p:spPr>
          <a:xfrm>
            <a:off x="311700" y="1152475"/>
            <a:ext cx="8520600" cy="3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829">
                <a:solidFill>
                  <a:schemeClr val="dk2"/>
                </a:solidFill>
              </a:rPr>
              <a:t>Hannes &amp; Mark put very serious effort in this</a:t>
            </a:r>
            <a:endParaRPr i="1" sz="1829">
              <a:solidFill>
                <a:schemeClr val="dk2"/>
              </a:solidFill>
            </a:endParaRPr>
          </a:p>
          <a:p>
            <a:pPr indent="-357505" lvl="0" marL="457200" rtl="0" algn="l">
              <a:lnSpc>
                <a:spcPct val="95000"/>
              </a:lnSpc>
              <a:spcBef>
                <a:spcPts val="1600"/>
              </a:spcBef>
              <a:spcAft>
                <a:spcPts val="0"/>
              </a:spcAft>
              <a:buClr>
                <a:schemeClr val="dk2"/>
              </a:buClr>
              <a:buSzPts val="2030"/>
              <a:buFont typeface="Source Sans Pro"/>
              <a:buChar char="●"/>
            </a:pPr>
            <a:r>
              <a:rPr lang="en" sz="2029">
                <a:solidFill>
                  <a:schemeClr val="dk2"/>
                </a:solidFill>
              </a:rPr>
              <a:t>Target non-academics also, e.g., data scientists</a:t>
            </a:r>
            <a:endParaRPr sz="2029">
              <a:solidFill>
                <a:schemeClr val="dk2"/>
              </a:solidFill>
            </a:endParaRPr>
          </a:p>
          <a:p>
            <a:pPr indent="-342900" lvl="1" marL="914400" rtl="0" algn="l">
              <a:lnSpc>
                <a:spcPct val="95000"/>
              </a:lnSpc>
              <a:spcBef>
                <a:spcPts val="0"/>
              </a:spcBef>
              <a:spcAft>
                <a:spcPts val="0"/>
              </a:spcAft>
              <a:buClr>
                <a:schemeClr val="dk2"/>
              </a:buClr>
              <a:buSzPts val="1800"/>
              <a:buFont typeface="Source Sans Pro"/>
              <a:buChar char="○"/>
            </a:pPr>
            <a:r>
              <a:rPr lang="en" sz="1800">
                <a:solidFill>
                  <a:schemeClr val="dk2"/>
                </a:solidFill>
              </a:rPr>
              <a:t>R, python user groups. Now “DuckCon” also.</a:t>
            </a:r>
            <a:endParaRPr sz="1800">
              <a:solidFill>
                <a:schemeClr val="dk2"/>
              </a:solidFill>
            </a:endParaRPr>
          </a:p>
          <a:p>
            <a:pPr indent="-342900" lvl="1" marL="914400" rtl="0" algn="l">
              <a:lnSpc>
                <a:spcPct val="95000"/>
              </a:lnSpc>
              <a:spcBef>
                <a:spcPts val="0"/>
              </a:spcBef>
              <a:spcAft>
                <a:spcPts val="0"/>
              </a:spcAft>
              <a:buClr>
                <a:schemeClr val="dk2"/>
              </a:buClr>
              <a:buSzPts val="1800"/>
              <a:buFont typeface="Source Sans Pro"/>
              <a:buChar char="○"/>
            </a:pPr>
            <a:r>
              <a:rPr lang="en" sz="1800">
                <a:solidFill>
                  <a:schemeClr val="dk2"/>
                </a:solidFill>
              </a:rPr>
              <a:t>Blog at duckdb.org (has more page views than cwi.nl ;-)</a:t>
            </a:r>
            <a:endParaRPr sz="1800">
              <a:solidFill>
                <a:schemeClr val="dk2"/>
              </a:solidFill>
            </a:endParaRPr>
          </a:p>
          <a:p>
            <a:pPr indent="-342900" lvl="1" marL="914400" rtl="0" algn="l">
              <a:lnSpc>
                <a:spcPct val="95000"/>
              </a:lnSpc>
              <a:spcBef>
                <a:spcPts val="0"/>
              </a:spcBef>
              <a:spcAft>
                <a:spcPts val="0"/>
              </a:spcAft>
              <a:buClr>
                <a:schemeClr val="dk2"/>
              </a:buClr>
              <a:buSzPts val="1800"/>
              <a:buFont typeface="Source Sans Pro"/>
              <a:buChar char="○"/>
            </a:pPr>
            <a:r>
              <a:rPr lang="en" sz="1800">
                <a:solidFill>
                  <a:schemeClr val="dk2"/>
                </a:solidFill>
              </a:rPr>
              <a:t>Getting to Hacker News front page, e.g. by tweeting</a:t>
            </a:r>
            <a:endParaRPr sz="1800">
              <a:solidFill>
                <a:schemeClr val="dk2"/>
              </a:solidFill>
            </a:endParaRPr>
          </a:p>
          <a:p>
            <a:pPr indent="-363855" lvl="0" marL="457200" rtl="0" algn="l">
              <a:lnSpc>
                <a:spcPct val="95000"/>
              </a:lnSpc>
              <a:spcBef>
                <a:spcPts val="0"/>
              </a:spcBef>
              <a:spcAft>
                <a:spcPts val="0"/>
              </a:spcAft>
              <a:buClr>
                <a:schemeClr val="dk2"/>
              </a:buClr>
              <a:buSzPts val="2130"/>
              <a:buFont typeface="Source Sans Pro"/>
              <a:buChar char="●"/>
            </a:pPr>
            <a:r>
              <a:rPr lang="en" sz="2130">
                <a:solidFill>
                  <a:schemeClr val="dk2"/>
                </a:solidFill>
              </a:rPr>
              <a:t>Results</a:t>
            </a:r>
            <a:endParaRPr sz="2130">
              <a:solidFill>
                <a:schemeClr val="dk2"/>
              </a:solidFill>
            </a:endParaRPr>
          </a:p>
          <a:p>
            <a:pPr indent="-342900" lvl="1" marL="914400" rtl="0" algn="l">
              <a:lnSpc>
                <a:spcPct val="95000"/>
              </a:lnSpc>
              <a:spcBef>
                <a:spcPts val="0"/>
              </a:spcBef>
              <a:spcAft>
                <a:spcPts val="0"/>
              </a:spcAft>
              <a:buClr>
                <a:schemeClr val="dk2"/>
              </a:buClr>
              <a:buSzPts val="1800"/>
              <a:buFont typeface="Source Sans Pro"/>
              <a:buChar char="○"/>
            </a:pPr>
            <a:r>
              <a:rPr lang="en" sz="1800">
                <a:solidFill>
                  <a:schemeClr val="dk2"/>
                </a:solidFill>
              </a:rPr>
              <a:t>200K downloads last month (PyPi + CRAN + ..)</a:t>
            </a:r>
            <a:endParaRPr sz="1800">
              <a:solidFill>
                <a:schemeClr val="dk2"/>
              </a:solidFill>
            </a:endParaRPr>
          </a:p>
          <a:p>
            <a:pPr indent="-342900" lvl="1" marL="914400" rtl="0" algn="l">
              <a:lnSpc>
                <a:spcPct val="95000"/>
              </a:lnSpc>
              <a:spcBef>
                <a:spcPts val="0"/>
              </a:spcBef>
              <a:spcAft>
                <a:spcPts val="0"/>
              </a:spcAft>
              <a:buClr>
                <a:schemeClr val="dk2"/>
              </a:buClr>
              <a:buSzPts val="1800"/>
              <a:buFont typeface="Source Sans Pro"/>
              <a:buChar char="○"/>
            </a:pPr>
            <a:r>
              <a:rPr lang="en" sz="1800">
                <a:solidFill>
                  <a:schemeClr val="dk2"/>
                </a:solidFill>
              </a:rPr>
              <a:t>5400+ github stars</a:t>
            </a:r>
            <a:endParaRPr sz="1800">
              <a:solidFill>
                <a:schemeClr val="dk2"/>
              </a:solidFill>
            </a:endParaRPr>
          </a:p>
          <a:p>
            <a:pPr indent="-342900" lvl="1" marL="914400" rtl="0" algn="l">
              <a:lnSpc>
                <a:spcPct val="95000"/>
              </a:lnSpc>
              <a:spcBef>
                <a:spcPts val="0"/>
              </a:spcBef>
              <a:spcAft>
                <a:spcPts val="0"/>
              </a:spcAft>
              <a:buClr>
                <a:schemeClr val="dk2"/>
              </a:buClr>
              <a:buSzPts val="1800"/>
              <a:buFont typeface="Source Sans Pro"/>
              <a:buChar char="○"/>
            </a:pPr>
            <a:r>
              <a:rPr lang="en" sz="1800">
                <a:solidFill>
                  <a:schemeClr val="dk2"/>
                </a:solidFill>
              </a:rPr>
              <a:t>40 venture capitalists calling </a:t>
            </a:r>
            <a:endParaRPr sz="1800">
              <a:solidFill>
                <a:schemeClr val="dk2"/>
              </a:solidFill>
            </a:endParaRPr>
          </a:p>
          <a:p>
            <a:pPr indent="-342900" lvl="1" marL="914400" rtl="0" algn="l">
              <a:lnSpc>
                <a:spcPct val="95000"/>
              </a:lnSpc>
              <a:spcBef>
                <a:spcPts val="0"/>
              </a:spcBef>
              <a:spcAft>
                <a:spcPts val="0"/>
              </a:spcAft>
              <a:buClr>
                <a:schemeClr val="dk2"/>
              </a:buClr>
              <a:buSzPts val="1800"/>
              <a:buFont typeface="Source Sans Pro"/>
              <a:buChar char="○"/>
            </a:pPr>
            <a:r>
              <a:rPr lang="en" sz="1800">
                <a:solidFill>
                  <a:schemeClr val="dk2"/>
                </a:solidFill>
              </a:rPr>
              <a:t>DuckDB Labs start-up, plans for scale-ups</a:t>
            </a:r>
            <a:endParaRPr sz="1800">
              <a:solidFill>
                <a:schemeClr val="dk2"/>
              </a:solidFill>
            </a:endParaRPr>
          </a:p>
          <a:p>
            <a:pPr indent="0" lvl="0" marL="0" rtl="0" algn="l">
              <a:lnSpc>
                <a:spcPct val="95000"/>
              </a:lnSpc>
              <a:spcBef>
                <a:spcPts val="1200"/>
              </a:spcBef>
              <a:spcAft>
                <a:spcPts val="0"/>
              </a:spcAft>
              <a:buNone/>
            </a:pPr>
            <a:r>
              <a:rPr lang="en">
                <a:solidFill>
                  <a:schemeClr val="dk2"/>
                </a:solidFill>
              </a:rPr>
              <a:t>Also: academic adoption for research prototypes (e.g. GrainDB, U Waterloo)</a:t>
            </a:r>
            <a:endParaRPr sz="1800">
              <a:solidFill>
                <a:schemeClr val="dk2"/>
              </a:solidFill>
            </a:endParaRPr>
          </a:p>
          <a:p>
            <a:pPr indent="0" lvl="0" marL="914400" rtl="0" algn="l">
              <a:lnSpc>
                <a:spcPct val="95000"/>
              </a:lnSpc>
              <a:spcBef>
                <a:spcPts val="1200"/>
              </a:spcBef>
              <a:spcAft>
                <a:spcPts val="1200"/>
              </a:spcAft>
              <a:buNone/>
            </a:pPr>
            <a:r>
              <a:t/>
            </a:r>
            <a:endParaRPr sz="1800">
              <a:solidFill>
                <a:schemeClr val="dk2"/>
              </a:solidFill>
            </a:endParaRPr>
          </a:p>
        </p:txBody>
      </p:sp>
      <p:pic>
        <p:nvPicPr>
          <p:cNvPr id="260" name="Google Shape;260;p39"/>
          <p:cNvPicPr preferRelativeResize="0"/>
          <p:nvPr/>
        </p:nvPicPr>
        <p:blipFill>
          <a:blip r:embed="rId3">
            <a:alphaModFix/>
          </a:blip>
          <a:stretch>
            <a:fillRect/>
          </a:stretch>
        </p:blipFill>
        <p:spPr>
          <a:xfrm>
            <a:off x="6792675" y="0"/>
            <a:ext cx="2351324" cy="526501"/>
          </a:xfrm>
          <a:prstGeom prst="rect">
            <a:avLst/>
          </a:prstGeom>
          <a:noFill/>
          <a:ln>
            <a:noFill/>
          </a:ln>
        </p:spPr>
      </p:pic>
      <p:pic>
        <p:nvPicPr>
          <p:cNvPr id="261" name="Google Shape;261;p39"/>
          <p:cNvPicPr preferRelativeResize="0"/>
          <p:nvPr/>
        </p:nvPicPr>
        <p:blipFill rotWithShape="1">
          <a:blip r:embed="rId4">
            <a:alphaModFix/>
          </a:blip>
          <a:srcRect b="39465" l="30000" r="19999" t="15657"/>
          <a:stretch/>
        </p:blipFill>
        <p:spPr>
          <a:xfrm>
            <a:off x="6792675" y="468507"/>
            <a:ext cx="2351324" cy="1406894"/>
          </a:xfrm>
          <a:prstGeom prst="rect">
            <a:avLst/>
          </a:prstGeom>
          <a:noFill/>
          <a:ln>
            <a:noFill/>
          </a:ln>
        </p:spPr>
      </p:pic>
      <p:pic>
        <p:nvPicPr>
          <p:cNvPr id="262" name="Google Shape;262;p39"/>
          <p:cNvPicPr preferRelativeResize="0"/>
          <p:nvPr/>
        </p:nvPicPr>
        <p:blipFill>
          <a:blip r:embed="rId5">
            <a:alphaModFix/>
          </a:blip>
          <a:stretch>
            <a:fillRect/>
          </a:stretch>
        </p:blipFill>
        <p:spPr>
          <a:xfrm>
            <a:off x="3729700" y="4720612"/>
            <a:ext cx="2351325" cy="422901"/>
          </a:xfrm>
          <a:prstGeom prst="rect">
            <a:avLst/>
          </a:prstGeom>
          <a:noFill/>
          <a:ln>
            <a:noFill/>
          </a:ln>
        </p:spPr>
      </p:pic>
      <p:pic>
        <p:nvPicPr>
          <p:cNvPr id="263" name="Google Shape;263;p39"/>
          <p:cNvPicPr preferRelativeResize="0"/>
          <p:nvPr/>
        </p:nvPicPr>
        <p:blipFill>
          <a:blip r:embed="rId6">
            <a:alphaModFix/>
          </a:blip>
          <a:stretch>
            <a:fillRect/>
          </a:stretch>
        </p:blipFill>
        <p:spPr>
          <a:xfrm>
            <a:off x="6081024" y="4720938"/>
            <a:ext cx="3139167" cy="422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69" name="Google Shape;269;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2"/>
              </a:buClr>
              <a:buSzPts val="2100"/>
              <a:buChar char="●"/>
            </a:pPr>
            <a:r>
              <a:rPr b="1" lang="en" sz="2100">
                <a:solidFill>
                  <a:schemeClr val="dk2"/>
                </a:solidFill>
              </a:rPr>
              <a:t>Intro</a:t>
            </a:r>
            <a:endParaRPr b="1" sz="2100">
              <a:solidFill>
                <a:schemeClr val="dk2"/>
              </a:solidFill>
            </a:endParaRPr>
          </a:p>
          <a:p>
            <a:pPr indent="-361950" lvl="1" marL="914400" rtl="0" algn="l">
              <a:spcBef>
                <a:spcPts val="0"/>
              </a:spcBef>
              <a:spcAft>
                <a:spcPts val="0"/>
              </a:spcAft>
              <a:buSzPts val="2100"/>
              <a:buChar char="○"/>
            </a:pPr>
            <a:r>
              <a:rPr lang="en" sz="2100"/>
              <a:t>Data systems research @ CWI DA </a:t>
            </a:r>
            <a:endParaRPr sz="2100"/>
          </a:p>
          <a:p>
            <a:pPr indent="-361950" lvl="0" marL="457200" rtl="0" algn="l">
              <a:spcBef>
                <a:spcPts val="0"/>
              </a:spcBef>
              <a:spcAft>
                <a:spcPts val="0"/>
              </a:spcAft>
              <a:buClr>
                <a:schemeClr val="dk2"/>
              </a:buClr>
              <a:buSzPts val="2100"/>
              <a:buChar char="●"/>
            </a:pPr>
            <a:r>
              <a:rPr b="1" lang="en" sz="2100">
                <a:solidFill>
                  <a:schemeClr val="dk2"/>
                </a:solidFill>
              </a:rPr>
              <a:t>Past</a:t>
            </a:r>
            <a:endParaRPr b="1" sz="2100">
              <a:solidFill>
                <a:schemeClr val="dk2"/>
              </a:solidFill>
            </a:endParaRPr>
          </a:p>
          <a:p>
            <a:pPr indent="-361950" lvl="1" marL="914400" rtl="0" algn="l">
              <a:spcBef>
                <a:spcPts val="0"/>
              </a:spcBef>
              <a:spcAft>
                <a:spcPts val="0"/>
              </a:spcAft>
              <a:buSzPts val="2100"/>
              <a:buChar char="○"/>
            </a:pPr>
            <a:r>
              <a:rPr lang="en" sz="2100"/>
              <a:t>MonetDB &amp; VectorWise + impact</a:t>
            </a:r>
            <a:endParaRPr sz="2100"/>
          </a:p>
          <a:p>
            <a:pPr indent="-361950" lvl="0" marL="457200" rtl="0" algn="l">
              <a:spcBef>
                <a:spcPts val="0"/>
              </a:spcBef>
              <a:spcAft>
                <a:spcPts val="0"/>
              </a:spcAft>
              <a:buSzPts val="2100"/>
              <a:buChar char="●"/>
            </a:pPr>
            <a:r>
              <a:rPr b="1" lang="en" sz="2100"/>
              <a:t>Present</a:t>
            </a:r>
            <a:r>
              <a:rPr lang="en" sz="2100"/>
              <a:t> </a:t>
            </a:r>
            <a:endParaRPr sz="2100"/>
          </a:p>
          <a:p>
            <a:pPr indent="-361950" lvl="1" marL="914400" rtl="0" algn="l">
              <a:spcBef>
                <a:spcPts val="0"/>
              </a:spcBef>
              <a:spcAft>
                <a:spcPts val="0"/>
              </a:spcAft>
              <a:buSzPts val="2100"/>
              <a:buChar char="○"/>
            </a:pPr>
            <a:r>
              <a:rPr lang="en" sz="2100"/>
              <a:t>DuckDB (“in-process analytics”)</a:t>
            </a:r>
            <a:endParaRPr sz="2100"/>
          </a:p>
          <a:p>
            <a:pPr indent="-361950" lvl="0" marL="457200" rtl="0" algn="l">
              <a:spcBef>
                <a:spcPts val="0"/>
              </a:spcBef>
              <a:spcAft>
                <a:spcPts val="0"/>
              </a:spcAft>
              <a:buClr>
                <a:srgbClr val="00B050"/>
              </a:buClr>
              <a:buSzPts val="2100"/>
              <a:buChar char="●"/>
            </a:pPr>
            <a:r>
              <a:rPr b="1" lang="en" sz="2100">
                <a:solidFill>
                  <a:srgbClr val="00B050"/>
                </a:solidFill>
              </a:rPr>
              <a:t>Future</a:t>
            </a:r>
            <a:endParaRPr b="1" sz="2100">
              <a:solidFill>
                <a:srgbClr val="00B050"/>
              </a:solidFill>
            </a:endParaRPr>
          </a:p>
          <a:p>
            <a:pPr indent="-361950" lvl="1" marL="914400" rtl="0" algn="l">
              <a:spcBef>
                <a:spcPts val="0"/>
              </a:spcBef>
              <a:spcAft>
                <a:spcPts val="0"/>
              </a:spcAft>
              <a:buSzPts val="2100"/>
              <a:buChar char="○"/>
            </a:pPr>
            <a:r>
              <a:rPr lang="en" sz="2100"/>
              <a:t>Learned Data Formats </a:t>
            </a:r>
            <a:endParaRPr sz="2100"/>
          </a:p>
          <a:p>
            <a:pPr indent="-361950" lvl="1" marL="914400" rtl="0" algn="l">
              <a:spcBef>
                <a:spcPts val="0"/>
              </a:spcBef>
              <a:spcAft>
                <a:spcPts val="0"/>
              </a:spcAft>
              <a:buSzPts val="2100"/>
              <a:buChar char="○"/>
            </a:pPr>
            <a:r>
              <a:rPr lang="en" sz="2100"/>
              <a:t>SQL:2023 (Property Graph Queries)</a:t>
            </a:r>
            <a:endParaRPr sz="2100"/>
          </a:p>
          <a:p>
            <a:pPr indent="-361950" lvl="1" marL="914400" rtl="0" algn="l">
              <a:spcBef>
                <a:spcPts val="0"/>
              </a:spcBef>
              <a:spcAft>
                <a:spcPts val="0"/>
              </a:spcAft>
              <a:buSzPts val="2100"/>
              <a:buChar char="○"/>
            </a:pPr>
            <a:r>
              <a:rPr lang="en" sz="2100"/>
              <a:t>Responsible Decentralized Data Architectures</a:t>
            </a:r>
            <a:endParaRPr sz="2100"/>
          </a:p>
        </p:txBody>
      </p:sp>
      <p:sp>
        <p:nvSpPr>
          <p:cNvPr id="270" name="Google Shape;270;p40"/>
          <p:cNvSpPr/>
          <p:nvPr/>
        </p:nvSpPr>
        <p:spPr>
          <a:xfrm>
            <a:off x="6459275" y="0"/>
            <a:ext cx="2720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151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Learned Data Formats</a:t>
            </a:r>
            <a:endParaRPr/>
          </a:p>
        </p:txBody>
      </p:sp>
      <p:sp>
        <p:nvSpPr>
          <p:cNvPr id="276" name="Google Shape;276;p41"/>
          <p:cNvSpPr txBox="1"/>
          <p:nvPr>
            <p:ph idx="1" type="body"/>
          </p:nvPr>
        </p:nvSpPr>
        <p:spPr>
          <a:xfrm>
            <a:off x="311700" y="1152475"/>
            <a:ext cx="87828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b="1" lang="en" sz="2100">
                <a:solidFill>
                  <a:srgbClr val="FF0000"/>
                </a:solidFill>
              </a:rPr>
              <a:t>Problem</a:t>
            </a:r>
            <a:r>
              <a:rPr lang="en" sz="2100"/>
              <a:t>: data scientists</a:t>
            </a:r>
            <a:r>
              <a:rPr lang="en" sz="2100"/>
              <a:t>/cloud-users store data inefficiently</a:t>
            </a:r>
            <a:endParaRPr sz="2100"/>
          </a:p>
          <a:p>
            <a:pPr indent="-361950" lvl="1" marL="914400" rtl="0" algn="l">
              <a:spcBef>
                <a:spcPts val="0"/>
              </a:spcBef>
              <a:spcAft>
                <a:spcPts val="0"/>
              </a:spcAft>
              <a:buSzPts val="2100"/>
              <a:buChar char="○"/>
            </a:pPr>
            <a:r>
              <a:rPr lang="en" sz="2100"/>
              <a:t>Correlated columns, denormalized tables</a:t>
            </a:r>
            <a:endParaRPr sz="2100"/>
          </a:p>
          <a:p>
            <a:pPr indent="-361950" lvl="1" marL="914400" rtl="0" algn="l">
              <a:spcBef>
                <a:spcPts val="0"/>
              </a:spcBef>
              <a:spcAft>
                <a:spcPts val="0"/>
              </a:spcAft>
              <a:buSzPts val="2100"/>
              <a:buChar char="○"/>
            </a:pPr>
            <a:r>
              <a:rPr lang="en" sz="2100"/>
              <a:t>Wrong datatypes (dates, numbers as string)</a:t>
            </a:r>
            <a:endParaRPr sz="2100"/>
          </a:p>
          <a:p>
            <a:pPr indent="-361950" lvl="1" marL="914400" rtl="0" algn="l">
              <a:spcBef>
                <a:spcPts val="0"/>
              </a:spcBef>
              <a:spcAft>
                <a:spcPts val="0"/>
              </a:spcAft>
              <a:buSzPts val="2100"/>
              <a:buChar char="○"/>
            </a:pPr>
            <a:r>
              <a:rPr lang="en" sz="2100"/>
              <a:t>No key constraints specified</a:t>
            </a:r>
            <a:endParaRPr sz="2100"/>
          </a:p>
          <a:p>
            <a:pPr indent="-361950" lvl="0" marL="457200" rtl="0" algn="l">
              <a:spcBef>
                <a:spcPts val="0"/>
              </a:spcBef>
              <a:spcAft>
                <a:spcPts val="0"/>
              </a:spcAft>
              <a:buSzPts val="2100"/>
              <a:buChar char="●"/>
            </a:pPr>
            <a:r>
              <a:rPr lang="en" sz="2100"/>
              <a:t>Idea: </a:t>
            </a:r>
            <a:r>
              <a:rPr b="1" lang="en" sz="2100">
                <a:solidFill>
                  <a:srgbClr val="00B050"/>
                </a:solidFill>
              </a:rPr>
              <a:t>learn</a:t>
            </a:r>
            <a:r>
              <a:rPr lang="en" sz="2100"/>
              <a:t> better ways of </a:t>
            </a:r>
            <a:r>
              <a:rPr lang="en" sz="2100"/>
              <a:t>storing</a:t>
            </a:r>
            <a:r>
              <a:rPr lang="en" sz="2100"/>
              <a:t> the data under the hood</a:t>
            </a:r>
            <a:endParaRPr sz="2100"/>
          </a:p>
          <a:p>
            <a:pPr indent="-361950" lvl="1" marL="914400" rtl="0" algn="l">
              <a:spcBef>
                <a:spcPts val="0"/>
              </a:spcBef>
              <a:spcAft>
                <a:spcPts val="0"/>
              </a:spcAft>
              <a:buSzPts val="2100"/>
              <a:buChar char="○"/>
            </a:pPr>
            <a:r>
              <a:rPr lang="en" sz="2100"/>
              <a:t>Detect constraints and exploit them in queries</a:t>
            </a:r>
            <a:endParaRPr sz="2100"/>
          </a:p>
          <a:p>
            <a:pPr indent="-361950" lvl="1" marL="914400" rtl="0" algn="l">
              <a:spcBef>
                <a:spcPts val="0"/>
              </a:spcBef>
              <a:spcAft>
                <a:spcPts val="0"/>
              </a:spcAft>
              <a:buSzPts val="2100"/>
              <a:buChar char="○"/>
            </a:pPr>
            <a:r>
              <a:rPr lang="en" sz="2100"/>
              <a:t>Store normalized, decorrelated data, in the best datatype</a:t>
            </a:r>
            <a:endParaRPr sz="2100"/>
          </a:p>
          <a:p>
            <a:pPr indent="-361950" lvl="1" marL="914400" rtl="0" algn="l">
              <a:spcBef>
                <a:spcPts val="0"/>
              </a:spcBef>
              <a:spcAft>
                <a:spcPts val="0"/>
              </a:spcAft>
              <a:buSzPts val="2100"/>
              <a:buChar char="○"/>
            </a:pPr>
            <a:r>
              <a:rPr lang="en" sz="2100"/>
              <a:t>new low-level encodings optimized for SIMD/GPU/TPU (</a:t>
            </a:r>
            <a:r>
              <a:rPr b="1" lang="en" sz="2100"/>
              <a:t>FastLanes</a:t>
            </a:r>
            <a:r>
              <a:rPr lang="en" sz="2100"/>
              <a:t>)</a:t>
            </a:r>
            <a:endParaRPr sz="2100"/>
          </a:p>
        </p:txBody>
      </p:sp>
      <p:pic>
        <p:nvPicPr>
          <p:cNvPr id="277" name="Google Shape;277;p41"/>
          <p:cNvPicPr preferRelativeResize="0"/>
          <p:nvPr/>
        </p:nvPicPr>
        <p:blipFill>
          <a:blip r:embed="rId3">
            <a:alphaModFix/>
          </a:blip>
          <a:stretch>
            <a:fillRect/>
          </a:stretch>
        </p:blipFill>
        <p:spPr>
          <a:xfrm>
            <a:off x="7878625" y="2244450"/>
            <a:ext cx="851875" cy="1277825"/>
          </a:xfrm>
          <a:prstGeom prst="rect">
            <a:avLst/>
          </a:prstGeom>
          <a:noFill/>
          <a:ln>
            <a:noFill/>
          </a:ln>
        </p:spPr>
      </p:pic>
      <p:sp>
        <p:nvSpPr>
          <p:cNvPr id="278" name="Google Shape;278;p41"/>
          <p:cNvSpPr txBox="1"/>
          <p:nvPr/>
        </p:nvSpPr>
        <p:spPr>
          <a:xfrm>
            <a:off x="7832475" y="3457876"/>
            <a:ext cx="12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24242"/>
                </a:solidFill>
                <a:highlight>
                  <a:schemeClr val="lt1"/>
                </a:highlight>
                <a:latin typeface="Verdana"/>
                <a:ea typeface="Verdana"/>
                <a:cs typeface="Verdana"/>
                <a:sym typeface="Verdana"/>
              </a:rPr>
              <a:t>Diego Tomé</a:t>
            </a:r>
            <a:endParaRPr>
              <a:highlight>
                <a:schemeClr val="lt1"/>
              </a:highlight>
              <a:latin typeface="Source Sans Pro"/>
              <a:ea typeface="Source Sans Pro"/>
              <a:cs typeface="Source Sans Pro"/>
              <a:sym typeface="Source Sans Pro"/>
            </a:endParaRPr>
          </a:p>
        </p:txBody>
      </p:sp>
      <p:sp>
        <p:nvSpPr>
          <p:cNvPr id="279" name="Google Shape;279;p41"/>
          <p:cNvSpPr txBox="1"/>
          <p:nvPr/>
        </p:nvSpPr>
        <p:spPr>
          <a:xfrm>
            <a:off x="7520813" y="4153976"/>
            <a:ext cx="12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24242"/>
                </a:solidFill>
                <a:highlight>
                  <a:schemeClr val="lt1"/>
                </a:highlight>
                <a:latin typeface="Verdana"/>
                <a:ea typeface="Verdana"/>
                <a:cs typeface="Verdana"/>
                <a:sym typeface="Verdana"/>
              </a:rPr>
              <a:t>Azim Afroozeh</a:t>
            </a:r>
            <a:endParaRPr>
              <a:highlight>
                <a:schemeClr val="lt1"/>
              </a:highlight>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Systems Research</a:t>
            </a:r>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data systems: of the most </a:t>
            </a:r>
            <a:r>
              <a:rPr b="1" lang="en" sz="2100">
                <a:solidFill>
                  <a:srgbClr val="FF0000"/>
                </a:solidFill>
              </a:rPr>
              <a:t>complex software</a:t>
            </a:r>
            <a:endParaRPr b="1" sz="2100">
              <a:solidFill>
                <a:srgbClr val="FF0000"/>
              </a:solidFill>
            </a:endParaRPr>
          </a:p>
          <a:p>
            <a:pPr indent="-361950" lvl="1" marL="914400" rtl="0" algn="l">
              <a:spcBef>
                <a:spcPts val="0"/>
              </a:spcBef>
              <a:spcAft>
                <a:spcPts val="0"/>
              </a:spcAft>
              <a:buSzPts val="2100"/>
              <a:buChar char="○"/>
            </a:pPr>
            <a:r>
              <a:rPr lang="en" sz="2100"/>
              <a:t>10-100Ks of source code, takes 5-10y and 100sFTE</a:t>
            </a:r>
            <a:endParaRPr sz="2100"/>
          </a:p>
          <a:p>
            <a:pPr indent="-361950" lvl="1" marL="914400" rtl="0" algn="l">
              <a:spcBef>
                <a:spcPts val="0"/>
              </a:spcBef>
              <a:spcAft>
                <a:spcPts val="0"/>
              </a:spcAft>
              <a:buSzPts val="2100"/>
              <a:buChar char="○"/>
            </a:pPr>
            <a:r>
              <a:rPr lang="en" sz="2100"/>
              <a:t>compression, data structures, algorithms, optimization, machine learning, compilers, operating systems, hardware co-design</a:t>
            </a:r>
            <a:endParaRPr sz="2100"/>
          </a:p>
          <a:p>
            <a:pPr indent="0" lvl="0" marL="0" rtl="0" algn="l">
              <a:spcBef>
                <a:spcPts val="1600"/>
              </a:spcBef>
              <a:spcAft>
                <a:spcPts val="1600"/>
              </a:spcAft>
              <a:buNone/>
            </a:pPr>
            <a:r>
              <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SQL/PGQ: Property Graph Query</a:t>
            </a:r>
            <a:endParaRPr/>
          </a:p>
        </p:txBody>
      </p:sp>
      <p:sp>
        <p:nvSpPr>
          <p:cNvPr id="285" name="Google Shape;285;p42"/>
          <p:cNvSpPr txBox="1"/>
          <p:nvPr>
            <p:ph idx="1" type="body"/>
          </p:nvPr>
        </p:nvSpPr>
        <p:spPr>
          <a:xfrm>
            <a:off x="311700" y="1152475"/>
            <a:ext cx="87828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ISO started working with LDBC on graph query languages</a:t>
            </a:r>
            <a:endParaRPr sz="2100"/>
          </a:p>
          <a:p>
            <a:pPr indent="-361950" lvl="0" marL="457200" rtl="0" algn="l">
              <a:spcBef>
                <a:spcPts val="0"/>
              </a:spcBef>
              <a:spcAft>
                <a:spcPts val="0"/>
              </a:spcAft>
              <a:buSzPts val="2100"/>
              <a:buChar char="●"/>
            </a:pPr>
            <a:r>
              <a:rPr lang="en" sz="2100"/>
              <a:t>SQL:2023 will introduce PGQ:</a:t>
            </a:r>
            <a:endParaRPr sz="2100"/>
          </a:p>
          <a:p>
            <a:pPr indent="-361950" lvl="1" marL="914400" rtl="0" algn="l">
              <a:spcBef>
                <a:spcPts val="0"/>
              </a:spcBef>
              <a:spcAft>
                <a:spcPts val="0"/>
              </a:spcAft>
              <a:buSzPts val="2100"/>
              <a:buChar char="○"/>
            </a:pPr>
            <a:r>
              <a:rPr lang="en" sz="2100"/>
              <a:t>Path-finding and pattern-matching</a:t>
            </a:r>
            <a:endParaRPr b="1" sz="1400">
              <a:latin typeface="Roboto Mono"/>
              <a:ea typeface="Roboto Mono"/>
              <a:cs typeface="Roboto Mono"/>
              <a:sym typeface="Roboto Mono"/>
            </a:endParaRPr>
          </a:p>
          <a:p>
            <a:pPr indent="0" lvl="0" marL="0" rtl="0" algn="l">
              <a:spcBef>
                <a:spcPts val="1600"/>
              </a:spcBef>
              <a:spcAft>
                <a:spcPts val="0"/>
              </a:spcAft>
              <a:buNone/>
            </a:pPr>
            <a:r>
              <a:rPr b="1" lang="en" sz="1400">
                <a:solidFill>
                  <a:srgbClr val="FF0000"/>
                </a:solidFill>
                <a:latin typeface="Roboto Mono"/>
                <a:ea typeface="Roboto Mono"/>
                <a:cs typeface="Roboto Mono"/>
                <a:sym typeface="Roboto Mono"/>
              </a:rPr>
              <a:t>CREATE PROPERTY GRAPH</a:t>
            </a:r>
            <a:r>
              <a:rPr lang="en" sz="1400">
                <a:solidFill>
                  <a:srgbClr val="FF0000"/>
                </a:solidFill>
                <a:latin typeface="Roboto Mono"/>
                <a:ea typeface="Roboto Mono"/>
                <a:cs typeface="Roboto Mono"/>
                <a:sym typeface="Roboto Mono"/>
              </a:rPr>
              <a:t> </a:t>
            </a:r>
            <a:r>
              <a:rPr lang="en" sz="1400">
                <a:solidFill>
                  <a:srgbClr val="000000"/>
                </a:solidFill>
                <a:latin typeface="Roboto Mono"/>
                <a:ea typeface="Roboto Mono"/>
                <a:cs typeface="Roboto Mono"/>
                <a:sym typeface="Roboto Mono"/>
              </a:rPr>
              <a:t>pg</a:t>
            </a:r>
            <a:endParaRPr sz="1400">
              <a:solidFill>
                <a:srgbClr val="000000"/>
              </a:solidFill>
              <a:latin typeface="Roboto Mono"/>
              <a:ea typeface="Roboto Mono"/>
              <a:cs typeface="Roboto Mono"/>
              <a:sym typeface="Roboto Mono"/>
            </a:endParaRPr>
          </a:p>
          <a:p>
            <a:pPr indent="0" lvl="0" marL="0" rtl="0" algn="l">
              <a:spcBef>
                <a:spcPts val="0"/>
              </a:spcBef>
              <a:spcAft>
                <a:spcPts val="0"/>
              </a:spcAft>
              <a:buNone/>
            </a:pPr>
            <a:r>
              <a:rPr b="1" lang="en" sz="1400">
                <a:solidFill>
                  <a:srgbClr val="FF0000"/>
                </a:solidFill>
                <a:latin typeface="Roboto Mono"/>
                <a:ea typeface="Roboto Mono"/>
                <a:cs typeface="Roboto Mono"/>
                <a:sym typeface="Roboto Mono"/>
              </a:rPr>
              <a:t>  </a:t>
            </a:r>
            <a:r>
              <a:rPr b="1" lang="en" sz="1400">
                <a:solidFill>
                  <a:srgbClr val="00B050"/>
                </a:solidFill>
                <a:latin typeface="Roboto Mono"/>
                <a:ea typeface="Roboto Mono"/>
                <a:cs typeface="Roboto Mono"/>
                <a:sym typeface="Roboto Mono"/>
              </a:rPr>
              <a:t>VERTEX TABLES</a:t>
            </a:r>
            <a:r>
              <a:rPr lang="en" sz="1400">
                <a:solidFill>
                  <a:srgbClr val="FF0000"/>
                </a:solidFill>
                <a:latin typeface="Roboto Mono"/>
                <a:ea typeface="Roboto Mono"/>
                <a:cs typeface="Roboto Mono"/>
                <a:sym typeface="Roboto Mono"/>
              </a:rPr>
              <a:t> </a:t>
            </a:r>
            <a:r>
              <a:rPr lang="en" sz="1400">
                <a:solidFill>
                  <a:srgbClr val="000000"/>
                </a:solidFill>
                <a:latin typeface="Roboto Mono"/>
                <a:ea typeface="Roboto Mono"/>
                <a:cs typeface="Roboto Mono"/>
                <a:sym typeface="Roboto Mono"/>
              </a:rPr>
              <a:t>(person </a:t>
            </a:r>
            <a:r>
              <a:rPr b="1" lang="en" sz="1400">
                <a:solidFill>
                  <a:srgbClr val="000000"/>
                </a:solidFill>
                <a:latin typeface="Roboto Mono"/>
                <a:ea typeface="Roboto Mono"/>
                <a:cs typeface="Roboto Mono"/>
                <a:sym typeface="Roboto Mono"/>
              </a:rPr>
              <a:t>PROPERTIES</a:t>
            </a:r>
            <a:r>
              <a:rPr lang="en" sz="1400">
                <a:solidFill>
                  <a:srgbClr val="000000"/>
                </a:solidFill>
                <a:latin typeface="Roboto Mono"/>
                <a:ea typeface="Roboto Mono"/>
                <a:cs typeface="Roboto Mono"/>
                <a:sym typeface="Roboto Mono"/>
              </a:rPr>
              <a:t> (personId, firstName))</a:t>
            </a:r>
            <a:endParaRPr sz="1400">
              <a:solidFill>
                <a:srgbClr val="000000"/>
              </a:solidFill>
              <a:latin typeface="Roboto Mono"/>
              <a:ea typeface="Roboto Mono"/>
              <a:cs typeface="Roboto Mono"/>
              <a:sym typeface="Roboto Mono"/>
            </a:endParaRPr>
          </a:p>
          <a:p>
            <a:pPr indent="0" lvl="0" marL="0" rtl="0" algn="l">
              <a:spcBef>
                <a:spcPts val="0"/>
              </a:spcBef>
              <a:spcAft>
                <a:spcPts val="0"/>
              </a:spcAft>
              <a:buNone/>
            </a:pPr>
            <a:r>
              <a:rPr b="1" lang="en" sz="1400">
                <a:solidFill>
                  <a:srgbClr val="FF0000"/>
                </a:solidFill>
                <a:latin typeface="Roboto Mono"/>
                <a:ea typeface="Roboto Mono"/>
                <a:cs typeface="Roboto Mono"/>
                <a:sym typeface="Roboto Mono"/>
              </a:rPr>
              <a:t>  </a:t>
            </a:r>
            <a:r>
              <a:rPr b="1" lang="en" sz="1400">
                <a:solidFill>
                  <a:srgbClr val="00B050"/>
                </a:solidFill>
                <a:latin typeface="Roboto Mono"/>
                <a:ea typeface="Roboto Mono"/>
                <a:cs typeface="Roboto Mono"/>
                <a:sym typeface="Roboto Mono"/>
              </a:rPr>
              <a:t>EDGE TABLES</a:t>
            </a:r>
            <a:r>
              <a:rPr lang="en" sz="1400">
                <a:solidFill>
                  <a:srgbClr val="FF0000"/>
                </a:solidFill>
                <a:latin typeface="Roboto Mono"/>
                <a:ea typeface="Roboto Mono"/>
                <a:cs typeface="Roboto Mono"/>
                <a:sym typeface="Roboto Mono"/>
              </a:rPr>
              <a:t> </a:t>
            </a:r>
            <a:r>
              <a:rPr lang="en" sz="1400">
                <a:solidFill>
                  <a:schemeClr val="dk2"/>
                </a:solidFill>
                <a:latin typeface="Roboto Mono"/>
                <a:ea typeface="Roboto Mono"/>
                <a:cs typeface="Roboto Mono"/>
                <a:sym typeface="Roboto Mono"/>
              </a:rPr>
              <a:t>(knows </a:t>
            </a:r>
            <a:r>
              <a:rPr b="1" lang="en" sz="1400">
                <a:solidFill>
                  <a:schemeClr val="dk2"/>
                </a:solidFill>
                <a:latin typeface="Roboto Mono"/>
                <a:ea typeface="Roboto Mono"/>
                <a:cs typeface="Roboto Mono"/>
                <a:sym typeface="Roboto Mono"/>
              </a:rPr>
              <a:t>SOURCE</a:t>
            </a:r>
            <a:r>
              <a:rPr lang="en" sz="1400">
                <a:solidFill>
                  <a:schemeClr val="dk2"/>
                </a:solidFill>
                <a:latin typeface="Roboto Mono"/>
                <a:ea typeface="Roboto Mono"/>
                <a:cs typeface="Roboto Mono"/>
                <a:sym typeface="Roboto Mono"/>
              </a:rPr>
              <a:t> person</a:t>
            </a:r>
            <a:r>
              <a:rPr b="1" lang="en" sz="1400">
                <a:solidFill>
                  <a:schemeClr val="dk2"/>
                </a:solidFill>
                <a:latin typeface="Roboto Mono"/>
                <a:ea typeface="Roboto Mono"/>
                <a:cs typeface="Roboto Mono"/>
                <a:sym typeface="Roboto Mono"/>
              </a:rPr>
              <a:t> DESTINATION</a:t>
            </a:r>
            <a:r>
              <a:rPr lang="en" sz="1400">
                <a:solidFill>
                  <a:schemeClr val="dk2"/>
                </a:solidFill>
                <a:latin typeface="Roboto Mono"/>
                <a:ea typeface="Roboto Mono"/>
                <a:cs typeface="Roboto Mono"/>
                <a:sym typeface="Roboto Mono"/>
              </a:rPr>
              <a:t> person </a:t>
            </a:r>
            <a:r>
              <a:rPr b="1" lang="en" sz="1400">
                <a:solidFill>
                  <a:schemeClr val="dk2"/>
                </a:solidFill>
                <a:latin typeface="Roboto Mono"/>
                <a:ea typeface="Roboto Mono"/>
                <a:cs typeface="Roboto Mono"/>
                <a:sym typeface="Roboto Mono"/>
              </a:rPr>
              <a:t>PROPERTIES</a:t>
            </a:r>
            <a:r>
              <a:rPr lang="en" sz="1400">
                <a:solidFill>
                  <a:schemeClr val="dk2"/>
                </a:solidFill>
                <a:latin typeface="Roboto Mono"/>
                <a:ea typeface="Roboto Mono"/>
                <a:cs typeface="Roboto Mono"/>
                <a:sym typeface="Roboto Mono"/>
              </a:rPr>
              <a:t>(creationDate))</a:t>
            </a:r>
            <a:endParaRPr sz="14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400">
                <a:solidFill>
                  <a:schemeClr val="dk2"/>
                </a:solidFill>
                <a:latin typeface="Roboto Mono"/>
                <a:ea typeface="Roboto Mono"/>
                <a:cs typeface="Roboto Mono"/>
                <a:sym typeface="Roboto Mono"/>
              </a:rPr>
              <a:t>)</a:t>
            </a:r>
            <a:endParaRPr sz="14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400">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t/>
            </a:r>
            <a:endParaRPr sz="1400">
              <a:latin typeface="Roboto Mono"/>
              <a:ea typeface="Roboto Mono"/>
              <a:cs typeface="Roboto Mono"/>
              <a:sym typeface="Roboto Mono"/>
            </a:endParaRPr>
          </a:p>
        </p:txBody>
      </p:sp>
      <p:pic>
        <p:nvPicPr>
          <p:cNvPr id="286" name="Google Shape;286;p42"/>
          <p:cNvPicPr preferRelativeResize="0"/>
          <p:nvPr/>
        </p:nvPicPr>
        <p:blipFill>
          <a:blip r:embed="rId3">
            <a:alphaModFix/>
          </a:blip>
          <a:stretch>
            <a:fillRect/>
          </a:stretch>
        </p:blipFill>
        <p:spPr>
          <a:xfrm>
            <a:off x="7481650" y="2982"/>
            <a:ext cx="1662349" cy="1004817"/>
          </a:xfrm>
          <a:prstGeom prst="rect">
            <a:avLst/>
          </a:prstGeom>
          <a:noFill/>
          <a:ln>
            <a:noFill/>
          </a:ln>
        </p:spPr>
      </p:pic>
      <p:pic>
        <p:nvPicPr>
          <p:cNvPr id="287" name="Google Shape;287;p42"/>
          <p:cNvPicPr preferRelativeResize="0"/>
          <p:nvPr/>
        </p:nvPicPr>
        <p:blipFill>
          <a:blip r:embed="rId4">
            <a:alphaModFix/>
          </a:blip>
          <a:stretch>
            <a:fillRect/>
          </a:stretch>
        </p:blipFill>
        <p:spPr>
          <a:xfrm>
            <a:off x="7569588" y="1094500"/>
            <a:ext cx="1132475" cy="1698725"/>
          </a:xfrm>
          <a:prstGeom prst="rect">
            <a:avLst/>
          </a:prstGeom>
          <a:noFill/>
          <a:ln>
            <a:noFill/>
          </a:ln>
        </p:spPr>
      </p:pic>
      <p:sp>
        <p:nvSpPr>
          <p:cNvPr id="288" name="Google Shape;288;p42"/>
          <p:cNvSpPr txBox="1"/>
          <p:nvPr/>
        </p:nvSpPr>
        <p:spPr>
          <a:xfrm>
            <a:off x="7569600" y="2727901"/>
            <a:ext cx="12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24242"/>
                </a:solidFill>
                <a:highlight>
                  <a:schemeClr val="lt1"/>
                </a:highlight>
                <a:latin typeface="Verdana"/>
                <a:ea typeface="Verdana"/>
                <a:cs typeface="Verdana"/>
                <a:sym typeface="Verdana"/>
              </a:rPr>
              <a:t>Gábor Szárnyas</a:t>
            </a:r>
            <a:endParaRPr>
              <a:highlight>
                <a:schemeClr val="lt1"/>
              </a:highlight>
              <a:latin typeface="Source Sans Pro"/>
              <a:ea typeface="Source Sans Pro"/>
              <a:cs typeface="Source Sans Pro"/>
              <a:sym typeface="Source Sans Pro"/>
            </a:endParaRPr>
          </a:p>
        </p:txBody>
      </p:sp>
      <p:sp>
        <p:nvSpPr>
          <p:cNvPr id="289" name="Google Shape;289;p42"/>
          <p:cNvSpPr txBox="1"/>
          <p:nvPr/>
        </p:nvSpPr>
        <p:spPr>
          <a:xfrm>
            <a:off x="7264800" y="-91500"/>
            <a:ext cx="166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24242"/>
                </a:solidFill>
                <a:highlight>
                  <a:schemeClr val="lt1"/>
                </a:highlight>
                <a:latin typeface="Verdana"/>
                <a:ea typeface="Verdana"/>
                <a:cs typeface="Verdana"/>
                <a:sym typeface="Verdana"/>
              </a:rPr>
              <a:t>https://ldbcouncil.org</a:t>
            </a:r>
            <a:endParaRPr>
              <a:highlight>
                <a:schemeClr val="lt1"/>
              </a:highlight>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SQL/PGQ: Property Graph Query</a:t>
            </a:r>
            <a:endParaRPr/>
          </a:p>
        </p:txBody>
      </p:sp>
      <p:sp>
        <p:nvSpPr>
          <p:cNvPr id="295" name="Google Shape;295;p43"/>
          <p:cNvSpPr txBox="1"/>
          <p:nvPr>
            <p:ph idx="1" type="body"/>
          </p:nvPr>
        </p:nvSpPr>
        <p:spPr>
          <a:xfrm>
            <a:off x="311700" y="1152475"/>
            <a:ext cx="87828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ISO started working with LDBC on graph query languages</a:t>
            </a:r>
            <a:endParaRPr sz="2100"/>
          </a:p>
          <a:p>
            <a:pPr indent="-361950" lvl="0" marL="457200" rtl="0" algn="l">
              <a:spcBef>
                <a:spcPts val="0"/>
              </a:spcBef>
              <a:spcAft>
                <a:spcPts val="0"/>
              </a:spcAft>
              <a:buSzPts val="2100"/>
              <a:buChar char="●"/>
            </a:pPr>
            <a:r>
              <a:rPr lang="en" sz="2100"/>
              <a:t>SQL:2023 will introduce PGQ:</a:t>
            </a:r>
            <a:endParaRPr sz="2100"/>
          </a:p>
          <a:p>
            <a:pPr indent="-361950" lvl="1" marL="914400" rtl="0" algn="l">
              <a:spcBef>
                <a:spcPts val="0"/>
              </a:spcBef>
              <a:spcAft>
                <a:spcPts val="0"/>
              </a:spcAft>
              <a:buSzPts val="2100"/>
              <a:buChar char="○"/>
            </a:pPr>
            <a:r>
              <a:rPr lang="en" sz="2100"/>
              <a:t>Path-finding and pattern-matching</a:t>
            </a:r>
            <a:endParaRPr b="1" sz="1400">
              <a:latin typeface="Roboto Mono"/>
              <a:ea typeface="Roboto Mono"/>
              <a:cs typeface="Roboto Mono"/>
              <a:sym typeface="Roboto Mono"/>
            </a:endParaRPr>
          </a:p>
          <a:p>
            <a:pPr indent="0" lvl="0" marL="0" rtl="0" algn="l">
              <a:spcBef>
                <a:spcPts val="1600"/>
              </a:spcBef>
              <a:spcAft>
                <a:spcPts val="0"/>
              </a:spcAft>
              <a:buNone/>
            </a:pPr>
            <a:r>
              <a:rPr b="1" lang="en" sz="1400">
                <a:latin typeface="Roboto Mono"/>
                <a:ea typeface="Roboto Mono"/>
                <a:cs typeface="Roboto Mono"/>
                <a:sym typeface="Roboto Mono"/>
              </a:rPr>
              <a:t>CREATE PROPERTY GRAPH</a:t>
            </a:r>
            <a:r>
              <a:rPr lang="en" sz="1400">
                <a:latin typeface="Roboto Mono"/>
                <a:ea typeface="Roboto Mono"/>
                <a:cs typeface="Roboto Mono"/>
                <a:sym typeface="Roboto Mono"/>
              </a:rPr>
              <a:t> </a:t>
            </a:r>
            <a:r>
              <a:rPr lang="en" sz="1400">
                <a:solidFill>
                  <a:srgbClr val="3D85C6"/>
                </a:solidFill>
                <a:latin typeface="Roboto Mono"/>
                <a:ea typeface="Roboto Mono"/>
                <a:cs typeface="Roboto Mono"/>
                <a:sym typeface="Roboto Mono"/>
              </a:rPr>
              <a:t>pg </a:t>
            </a:r>
            <a:r>
              <a:rPr lang="en" sz="1400">
                <a:solidFill>
                  <a:schemeClr val="dk2"/>
                </a:solidFill>
                <a:latin typeface="Roboto Mono"/>
                <a:ea typeface="Roboto Mono"/>
                <a:cs typeface="Roboto Mono"/>
                <a:sym typeface="Roboto Mono"/>
              </a:rPr>
              <a:t>(</a:t>
            </a:r>
            <a:endParaRPr sz="1400">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 sz="1400">
                <a:latin typeface="Roboto Mono"/>
                <a:ea typeface="Roboto Mono"/>
                <a:cs typeface="Roboto Mono"/>
                <a:sym typeface="Roboto Mono"/>
              </a:rPr>
              <a:t>  VERTEX TABLES</a:t>
            </a:r>
            <a:r>
              <a:rPr lang="en" sz="1400">
                <a:latin typeface="Roboto Mono"/>
                <a:ea typeface="Roboto Mono"/>
                <a:cs typeface="Roboto Mono"/>
                <a:sym typeface="Roboto Mono"/>
              </a:rPr>
              <a:t> (person </a:t>
            </a:r>
            <a:r>
              <a:rPr b="1" lang="en" sz="1400">
                <a:latin typeface="Roboto Mono"/>
                <a:ea typeface="Roboto Mono"/>
                <a:cs typeface="Roboto Mono"/>
                <a:sym typeface="Roboto Mono"/>
              </a:rPr>
              <a:t>PROPERTIES</a:t>
            </a:r>
            <a:r>
              <a:rPr lang="en" sz="1400">
                <a:latin typeface="Roboto Mono"/>
                <a:ea typeface="Roboto Mono"/>
                <a:cs typeface="Roboto Mono"/>
                <a:sym typeface="Roboto Mono"/>
              </a:rPr>
              <a:t> (personId, firstName))</a:t>
            </a:r>
            <a:endParaRPr sz="1400">
              <a:latin typeface="Roboto Mono"/>
              <a:ea typeface="Roboto Mono"/>
              <a:cs typeface="Roboto Mono"/>
              <a:sym typeface="Roboto Mono"/>
            </a:endParaRPr>
          </a:p>
          <a:p>
            <a:pPr indent="0" lvl="0" marL="0" rtl="0" algn="l">
              <a:spcBef>
                <a:spcPts val="0"/>
              </a:spcBef>
              <a:spcAft>
                <a:spcPts val="0"/>
              </a:spcAft>
              <a:buNone/>
            </a:pPr>
            <a:r>
              <a:rPr b="1" lang="en" sz="1400">
                <a:latin typeface="Roboto Mono"/>
                <a:ea typeface="Roboto Mono"/>
                <a:cs typeface="Roboto Mono"/>
                <a:sym typeface="Roboto Mono"/>
              </a:rPr>
              <a:t>  EDGE TABLES</a:t>
            </a:r>
            <a:r>
              <a:rPr lang="en" sz="1400">
                <a:latin typeface="Roboto Mono"/>
                <a:ea typeface="Roboto Mono"/>
                <a:cs typeface="Roboto Mono"/>
                <a:sym typeface="Roboto Mono"/>
              </a:rPr>
              <a:t> (knows </a:t>
            </a:r>
            <a:r>
              <a:rPr b="1" lang="en" sz="1400">
                <a:latin typeface="Roboto Mono"/>
                <a:ea typeface="Roboto Mono"/>
                <a:cs typeface="Roboto Mono"/>
                <a:sym typeface="Roboto Mono"/>
              </a:rPr>
              <a:t>SOURCE</a:t>
            </a:r>
            <a:r>
              <a:rPr lang="en" sz="1400">
                <a:latin typeface="Roboto Mono"/>
                <a:ea typeface="Roboto Mono"/>
                <a:cs typeface="Roboto Mono"/>
                <a:sym typeface="Roboto Mono"/>
              </a:rPr>
              <a:t> person</a:t>
            </a:r>
            <a:r>
              <a:rPr b="1" lang="en" sz="1400">
                <a:latin typeface="Roboto Mono"/>
                <a:ea typeface="Roboto Mono"/>
                <a:cs typeface="Roboto Mono"/>
                <a:sym typeface="Roboto Mono"/>
              </a:rPr>
              <a:t> DESTINATION</a:t>
            </a:r>
            <a:r>
              <a:rPr lang="en" sz="1400">
                <a:latin typeface="Roboto Mono"/>
                <a:ea typeface="Roboto Mono"/>
                <a:cs typeface="Roboto Mono"/>
                <a:sym typeface="Roboto Mono"/>
              </a:rPr>
              <a:t> person </a:t>
            </a:r>
            <a:r>
              <a:rPr b="1" lang="en" sz="1400">
                <a:latin typeface="Roboto Mono"/>
                <a:ea typeface="Roboto Mono"/>
                <a:cs typeface="Roboto Mono"/>
                <a:sym typeface="Roboto Mono"/>
              </a:rPr>
              <a:t>PROPERTIES</a:t>
            </a:r>
            <a:r>
              <a:rPr lang="en" sz="1400">
                <a:latin typeface="Roboto Mono"/>
                <a:ea typeface="Roboto Mono"/>
                <a:cs typeface="Roboto Mono"/>
                <a:sym typeface="Roboto Mono"/>
              </a:rPr>
              <a:t>(creationDate))</a:t>
            </a:r>
            <a:endParaRPr sz="1400">
              <a:latin typeface="Roboto Mono"/>
              <a:ea typeface="Roboto Mono"/>
              <a:cs typeface="Roboto Mono"/>
              <a:sym typeface="Roboto Mono"/>
            </a:endParaRPr>
          </a:p>
          <a:p>
            <a:pPr indent="0" lvl="0" marL="0" rtl="0" algn="l">
              <a:spcBef>
                <a:spcPts val="0"/>
              </a:spcBef>
              <a:spcAft>
                <a:spcPts val="0"/>
              </a:spcAft>
              <a:buNone/>
            </a:pPr>
            <a:r>
              <a:rPr lang="en" sz="1400">
                <a:latin typeface="Roboto Mono"/>
                <a:ea typeface="Roboto Mono"/>
                <a:cs typeface="Roboto Mono"/>
                <a:sym typeface="Roboto Mono"/>
              </a:rPr>
              <a:t>)</a:t>
            </a:r>
            <a:endParaRPr sz="1400">
              <a:latin typeface="Roboto Mono"/>
              <a:ea typeface="Roboto Mono"/>
              <a:cs typeface="Roboto Mono"/>
              <a:sym typeface="Roboto Mono"/>
            </a:endParaRPr>
          </a:p>
          <a:p>
            <a:pPr indent="0" lvl="0" marL="0" rtl="0" algn="l">
              <a:spcBef>
                <a:spcPts val="0"/>
              </a:spcBef>
              <a:spcAft>
                <a:spcPts val="0"/>
              </a:spcAft>
              <a:buNone/>
            </a:pPr>
            <a:r>
              <a:t/>
            </a:r>
            <a:endParaRPr sz="1400">
              <a:latin typeface="Roboto Mono"/>
              <a:ea typeface="Roboto Mono"/>
              <a:cs typeface="Roboto Mono"/>
              <a:sym typeface="Roboto Mono"/>
            </a:endParaRPr>
          </a:p>
          <a:p>
            <a:pPr indent="0" lvl="0" marL="0" rtl="0" algn="l">
              <a:spcBef>
                <a:spcPts val="0"/>
              </a:spcBef>
              <a:spcAft>
                <a:spcPts val="0"/>
              </a:spcAft>
              <a:buNone/>
            </a:pPr>
            <a:r>
              <a:rPr b="1" lang="en" sz="1400">
                <a:solidFill>
                  <a:schemeClr val="dk2"/>
                </a:solidFill>
                <a:latin typeface="Roboto Mono"/>
                <a:ea typeface="Roboto Mono"/>
                <a:cs typeface="Roboto Mono"/>
                <a:sym typeface="Roboto Mono"/>
              </a:rPr>
              <a:t>SELECT</a:t>
            </a:r>
            <a:r>
              <a:rPr lang="en" sz="1400">
                <a:solidFill>
                  <a:schemeClr val="dk2"/>
                </a:solidFill>
                <a:latin typeface="Roboto Mono"/>
                <a:ea typeface="Roboto Mono"/>
                <a:cs typeface="Roboto Mono"/>
                <a:sym typeface="Roboto Mono"/>
              </a:rPr>
              <a:t> gt.src, gt.dst</a:t>
            </a:r>
            <a:endParaRPr sz="1400">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 sz="1400">
                <a:solidFill>
                  <a:schemeClr val="dk2"/>
                </a:solidFill>
                <a:latin typeface="Roboto Mono"/>
                <a:ea typeface="Roboto Mono"/>
                <a:cs typeface="Roboto Mono"/>
                <a:sym typeface="Roboto Mono"/>
              </a:rPr>
              <a:t>FROM</a:t>
            </a:r>
            <a:r>
              <a:rPr b="1" lang="en" sz="1400">
                <a:solidFill>
                  <a:srgbClr val="00B050"/>
                </a:solidFill>
                <a:latin typeface="Roboto Mono"/>
                <a:ea typeface="Roboto Mono"/>
                <a:cs typeface="Roboto Mono"/>
                <a:sym typeface="Roboto Mono"/>
              </a:rPr>
              <a:t> GRAPH_TABLE</a:t>
            </a:r>
            <a:r>
              <a:rPr lang="en" sz="1400">
                <a:solidFill>
                  <a:srgbClr val="00B050"/>
                </a:solidFill>
                <a:latin typeface="Roboto Mono"/>
                <a:ea typeface="Roboto Mono"/>
                <a:cs typeface="Roboto Mono"/>
                <a:sym typeface="Roboto Mono"/>
              </a:rPr>
              <a:t> </a:t>
            </a:r>
            <a:r>
              <a:rPr lang="en" sz="1400">
                <a:solidFill>
                  <a:schemeClr val="dk2"/>
                </a:solidFill>
                <a:latin typeface="Roboto Mono"/>
                <a:ea typeface="Roboto Mono"/>
                <a:cs typeface="Roboto Mono"/>
                <a:sym typeface="Roboto Mono"/>
              </a:rPr>
              <a:t>(</a:t>
            </a:r>
            <a:r>
              <a:rPr lang="en" sz="1400">
                <a:solidFill>
                  <a:srgbClr val="3D85C6"/>
                </a:solidFill>
                <a:latin typeface="Roboto Mono"/>
                <a:ea typeface="Roboto Mono"/>
                <a:cs typeface="Roboto Mono"/>
                <a:sym typeface="Roboto Mono"/>
              </a:rPr>
              <a:t>pg</a:t>
            </a:r>
            <a:r>
              <a:rPr lang="en" sz="1400">
                <a:solidFill>
                  <a:schemeClr val="dk2"/>
                </a:solidFill>
                <a:latin typeface="Roboto Mono"/>
                <a:ea typeface="Roboto Mono"/>
                <a:cs typeface="Roboto Mono"/>
                <a:sym typeface="Roboto Mono"/>
              </a:rPr>
              <a:t>,</a:t>
            </a:r>
            <a:r>
              <a:rPr lang="en" sz="1400">
                <a:solidFill>
                  <a:srgbClr val="00B050"/>
                </a:solidFill>
                <a:latin typeface="Roboto Mono"/>
                <a:ea typeface="Roboto Mono"/>
                <a:cs typeface="Roboto Mono"/>
                <a:sym typeface="Roboto Mono"/>
              </a:rPr>
              <a:t> </a:t>
            </a:r>
            <a:r>
              <a:rPr b="1" lang="en" sz="1400">
                <a:solidFill>
                  <a:srgbClr val="FF0000"/>
                </a:solidFill>
                <a:latin typeface="Roboto Mono"/>
                <a:ea typeface="Roboto Mono"/>
                <a:cs typeface="Roboto Mono"/>
                <a:sym typeface="Roboto Mono"/>
              </a:rPr>
              <a:t>MATCH </a:t>
            </a:r>
            <a:r>
              <a:rPr b="1" lang="en" sz="1400">
                <a:solidFill>
                  <a:srgbClr val="00B050"/>
                </a:solidFill>
                <a:latin typeface="Roboto Mono"/>
                <a:ea typeface="Roboto Mono"/>
                <a:cs typeface="Roboto Mono"/>
                <a:sym typeface="Roboto Mono"/>
              </a:rPr>
              <a:t>(p1 </a:t>
            </a:r>
            <a:r>
              <a:rPr b="1" lang="en" sz="1400">
                <a:solidFill>
                  <a:srgbClr val="00B050"/>
                </a:solidFill>
                <a:latin typeface="Roboto Mono"/>
                <a:ea typeface="Roboto Mono"/>
                <a:cs typeface="Roboto Mono"/>
                <a:sym typeface="Roboto Mono"/>
              </a:rPr>
              <a:t>IS</a:t>
            </a:r>
            <a:r>
              <a:rPr b="1" lang="en" sz="1400">
                <a:solidFill>
                  <a:srgbClr val="00B050"/>
                </a:solidFill>
                <a:latin typeface="Roboto Mono"/>
                <a:ea typeface="Roboto Mono"/>
                <a:cs typeface="Roboto Mono"/>
                <a:sym typeface="Roboto Mono"/>
              </a:rPr>
              <a:t> person)-[k </a:t>
            </a:r>
            <a:r>
              <a:rPr b="1" lang="en" sz="1400">
                <a:solidFill>
                  <a:srgbClr val="00B050"/>
                </a:solidFill>
                <a:latin typeface="Roboto Mono"/>
                <a:ea typeface="Roboto Mono"/>
                <a:cs typeface="Roboto Mono"/>
                <a:sym typeface="Roboto Mono"/>
              </a:rPr>
              <a:t>IS</a:t>
            </a:r>
            <a:r>
              <a:rPr b="1" lang="en" sz="1400">
                <a:solidFill>
                  <a:srgbClr val="00B050"/>
                </a:solidFill>
                <a:latin typeface="Roboto Mono"/>
                <a:ea typeface="Roboto Mono"/>
                <a:cs typeface="Roboto Mono"/>
                <a:sym typeface="Roboto Mono"/>
              </a:rPr>
              <a:t> knows]*-&gt;(p2 </a:t>
            </a:r>
            <a:r>
              <a:rPr b="1" lang="en" sz="1400">
                <a:solidFill>
                  <a:srgbClr val="00B050"/>
                </a:solidFill>
                <a:latin typeface="Roboto Mono"/>
                <a:ea typeface="Roboto Mono"/>
                <a:cs typeface="Roboto Mono"/>
                <a:sym typeface="Roboto Mono"/>
              </a:rPr>
              <a:t>IS</a:t>
            </a:r>
            <a:r>
              <a:rPr b="1" lang="en" sz="1400">
                <a:solidFill>
                  <a:srgbClr val="00B050"/>
                </a:solidFill>
                <a:latin typeface="Roboto Mono"/>
                <a:ea typeface="Roboto Mono"/>
                <a:cs typeface="Roboto Mono"/>
                <a:sym typeface="Roboto Mono"/>
              </a:rPr>
              <a:t> person)</a:t>
            </a:r>
            <a:r>
              <a:rPr lang="en" sz="1400">
                <a:solidFill>
                  <a:schemeClr val="dk2"/>
                </a:solidFill>
                <a:latin typeface="Roboto Mono"/>
                <a:ea typeface="Roboto Mono"/>
                <a:cs typeface="Roboto Mono"/>
                <a:sym typeface="Roboto Mono"/>
              </a:rPr>
              <a:t> </a:t>
            </a:r>
            <a:endParaRPr sz="14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FF0000"/>
                </a:solidFill>
                <a:latin typeface="Roboto Mono"/>
                <a:ea typeface="Roboto Mono"/>
                <a:cs typeface="Roboto Mono"/>
                <a:sym typeface="Roboto Mono"/>
              </a:rPr>
              <a:t>                      </a:t>
            </a:r>
            <a:r>
              <a:rPr b="1" lang="en" sz="1400">
                <a:solidFill>
                  <a:srgbClr val="FF0000"/>
                </a:solidFill>
                <a:latin typeface="Roboto Mono"/>
                <a:ea typeface="Roboto Mono"/>
                <a:cs typeface="Roboto Mono"/>
                <a:sym typeface="Roboto Mono"/>
              </a:rPr>
              <a:t>WHERE</a:t>
            </a:r>
            <a:r>
              <a:rPr lang="en" sz="1400">
                <a:solidFill>
                  <a:srgbClr val="FF0000"/>
                </a:solidFill>
                <a:latin typeface="Roboto Mono"/>
                <a:ea typeface="Roboto Mono"/>
                <a:cs typeface="Roboto Mono"/>
                <a:sym typeface="Roboto Mono"/>
              </a:rPr>
              <a:t> </a:t>
            </a:r>
            <a:r>
              <a:rPr lang="en" sz="1400">
                <a:solidFill>
                  <a:schemeClr val="dk2"/>
                </a:solidFill>
                <a:latin typeface="Roboto Mono"/>
                <a:ea typeface="Roboto Mono"/>
                <a:cs typeface="Roboto Mono"/>
                <a:sym typeface="Roboto Mono"/>
              </a:rPr>
              <a:t>k1.creationDate = 2022/06/01</a:t>
            </a:r>
            <a:endParaRPr sz="14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FF0000"/>
                </a:solidFill>
                <a:latin typeface="Roboto Mono"/>
                <a:ea typeface="Roboto Mono"/>
                <a:cs typeface="Roboto Mono"/>
                <a:sym typeface="Roboto Mono"/>
              </a:rPr>
              <a:t>                      </a:t>
            </a:r>
            <a:r>
              <a:rPr b="1" lang="en" sz="1400">
                <a:solidFill>
                  <a:srgbClr val="FF0000"/>
                </a:solidFill>
                <a:latin typeface="Roboto Mono"/>
                <a:ea typeface="Roboto Mono"/>
                <a:cs typeface="Roboto Mono"/>
                <a:sym typeface="Roboto Mono"/>
              </a:rPr>
              <a:t>COLUMNS</a:t>
            </a:r>
            <a:r>
              <a:rPr lang="en" sz="1400">
                <a:solidFill>
                  <a:srgbClr val="FF0000"/>
                </a:solidFill>
                <a:latin typeface="Roboto Mono"/>
                <a:ea typeface="Roboto Mono"/>
                <a:cs typeface="Roboto Mono"/>
                <a:sym typeface="Roboto Mono"/>
              </a:rPr>
              <a:t> </a:t>
            </a:r>
            <a:r>
              <a:rPr lang="en" sz="1400">
                <a:solidFill>
                  <a:schemeClr val="dk2"/>
                </a:solidFill>
                <a:latin typeface="Roboto Mono"/>
                <a:ea typeface="Roboto Mono"/>
                <a:cs typeface="Roboto Mono"/>
                <a:sym typeface="Roboto Mono"/>
              </a:rPr>
              <a:t>(p1.name AS src, p2.name AS dst)) gt</a:t>
            </a:r>
            <a:endParaRPr sz="1400">
              <a:solidFill>
                <a:schemeClr val="dk2"/>
              </a:solidFill>
              <a:latin typeface="Roboto Mono"/>
              <a:ea typeface="Roboto Mono"/>
              <a:cs typeface="Roboto Mono"/>
              <a:sym typeface="Roboto Mono"/>
            </a:endParaRPr>
          </a:p>
        </p:txBody>
      </p:sp>
      <p:pic>
        <p:nvPicPr>
          <p:cNvPr id="296" name="Google Shape;296;p43"/>
          <p:cNvPicPr preferRelativeResize="0"/>
          <p:nvPr/>
        </p:nvPicPr>
        <p:blipFill>
          <a:blip r:embed="rId3">
            <a:alphaModFix/>
          </a:blip>
          <a:stretch>
            <a:fillRect/>
          </a:stretch>
        </p:blipFill>
        <p:spPr>
          <a:xfrm>
            <a:off x="7481650" y="2982"/>
            <a:ext cx="1662349" cy="1004817"/>
          </a:xfrm>
          <a:prstGeom prst="rect">
            <a:avLst/>
          </a:prstGeom>
          <a:noFill/>
          <a:ln>
            <a:noFill/>
          </a:ln>
        </p:spPr>
      </p:pic>
      <p:pic>
        <p:nvPicPr>
          <p:cNvPr id="297" name="Google Shape;297;p43"/>
          <p:cNvPicPr preferRelativeResize="0"/>
          <p:nvPr/>
        </p:nvPicPr>
        <p:blipFill>
          <a:blip r:embed="rId4">
            <a:alphaModFix/>
          </a:blip>
          <a:stretch>
            <a:fillRect/>
          </a:stretch>
        </p:blipFill>
        <p:spPr>
          <a:xfrm>
            <a:off x="7569588" y="1094500"/>
            <a:ext cx="1132475" cy="1698725"/>
          </a:xfrm>
          <a:prstGeom prst="rect">
            <a:avLst/>
          </a:prstGeom>
          <a:noFill/>
          <a:ln>
            <a:noFill/>
          </a:ln>
        </p:spPr>
      </p:pic>
      <p:sp>
        <p:nvSpPr>
          <p:cNvPr id="298" name="Google Shape;298;p43"/>
          <p:cNvSpPr txBox="1"/>
          <p:nvPr/>
        </p:nvSpPr>
        <p:spPr>
          <a:xfrm>
            <a:off x="7569600" y="2727901"/>
            <a:ext cx="12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24242"/>
                </a:solidFill>
                <a:highlight>
                  <a:schemeClr val="lt1"/>
                </a:highlight>
                <a:latin typeface="Verdana"/>
                <a:ea typeface="Verdana"/>
                <a:cs typeface="Verdana"/>
                <a:sym typeface="Verdana"/>
              </a:rPr>
              <a:t>Gábor Szárnyas</a:t>
            </a:r>
            <a:endParaRPr>
              <a:highlight>
                <a:schemeClr val="lt1"/>
              </a:highlight>
              <a:latin typeface="Source Sans Pro"/>
              <a:ea typeface="Source Sans Pro"/>
              <a:cs typeface="Source Sans Pro"/>
              <a:sym typeface="Source Sans Pro"/>
            </a:endParaRPr>
          </a:p>
        </p:txBody>
      </p:sp>
      <p:sp>
        <p:nvSpPr>
          <p:cNvPr id="299" name="Google Shape;299;p43"/>
          <p:cNvSpPr txBox="1"/>
          <p:nvPr/>
        </p:nvSpPr>
        <p:spPr>
          <a:xfrm>
            <a:off x="7264800" y="-91500"/>
            <a:ext cx="166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24242"/>
                </a:solidFill>
                <a:highlight>
                  <a:schemeClr val="lt1"/>
                </a:highlight>
                <a:latin typeface="Verdana"/>
                <a:ea typeface="Verdana"/>
                <a:cs typeface="Verdana"/>
                <a:sym typeface="Verdana"/>
              </a:rPr>
              <a:t>https://ldbcouncil.org</a:t>
            </a:r>
            <a:endParaRPr>
              <a:highlight>
                <a:schemeClr val="lt1"/>
              </a:highlight>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SQL/PGQ: Property Graph Query</a:t>
            </a:r>
            <a:endParaRPr/>
          </a:p>
        </p:txBody>
      </p:sp>
      <p:sp>
        <p:nvSpPr>
          <p:cNvPr id="305" name="Google Shape;305;p44"/>
          <p:cNvSpPr txBox="1"/>
          <p:nvPr>
            <p:ph idx="1" type="body"/>
          </p:nvPr>
        </p:nvSpPr>
        <p:spPr>
          <a:xfrm>
            <a:off x="311700" y="1152475"/>
            <a:ext cx="878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CWI is working on a SQL/PGQ module for </a:t>
            </a:r>
            <a:endParaRPr sz="2100"/>
          </a:p>
          <a:p>
            <a:pPr indent="0" lvl="0" marL="0" rtl="0" algn="l">
              <a:spcBef>
                <a:spcPts val="1600"/>
              </a:spcBef>
              <a:spcAft>
                <a:spcPts val="0"/>
              </a:spcAft>
              <a:buNone/>
            </a:pPr>
            <a:r>
              <a:rPr lang="en" sz="2100"/>
              <a:t>Research Challenges:</a:t>
            </a:r>
            <a:endParaRPr sz="2100"/>
          </a:p>
          <a:p>
            <a:pPr indent="-361950" lvl="1" marL="914400" rtl="0" algn="l">
              <a:spcBef>
                <a:spcPts val="1600"/>
              </a:spcBef>
              <a:spcAft>
                <a:spcPts val="0"/>
              </a:spcAft>
              <a:buSzPts val="2100"/>
              <a:buChar char="○"/>
            </a:pPr>
            <a:r>
              <a:rPr lang="en" sz="2100"/>
              <a:t>vectorized pattern matching? (worst-case-optimal, factorized) </a:t>
            </a:r>
            <a:endParaRPr sz="2100"/>
          </a:p>
          <a:p>
            <a:pPr indent="-361950" lvl="1" marL="914400" rtl="0" algn="l">
              <a:spcBef>
                <a:spcPts val="0"/>
              </a:spcBef>
              <a:spcAft>
                <a:spcPts val="0"/>
              </a:spcAft>
              <a:buSzPts val="2100"/>
              <a:buChar char="○"/>
            </a:pPr>
            <a:r>
              <a:rPr lang="en" sz="2100"/>
              <a:t>vectorized many–to-many path-finding algorithms</a:t>
            </a:r>
            <a:endParaRPr sz="2100"/>
          </a:p>
          <a:p>
            <a:pPr indent="-361950" lvl="1" marL="914400" rtl="0" algn="l">
              <a:spcBef>
                <a:spcPts val="0"/>
              </a:spcBef>
              <a:spcAft>
                <a:spcPts val="0"/>
              </a:spcAft>
              <a:buSzPts val="2100"/>
              <a:buChar char="○"/>
            </a:pPr>
            <a:r>
              <a:rPr lang="en" sz="2100"/>
              <a:t>SQL/</a:t>
            </a:r>
            <a:r>
              <a:rPr lang="en" sz="2100"/>
              <a:t>PGQ query optimization / statistics</a:t>
            </a:r>
            <a:endParaRPr sz="2100"/>
          </a:p>
          <a:p>
            <a:pPr indent="-361950" lvl="1" marL="914400" rtl="0" algn="l">
              <a:spcBef>
                <a:spcPts val="0"/>
              </a:spcBef>
              <a:spcAft>
                <a:spcPts val="0"/>
              </a:spcAft>
              <a:buSzPts val="2100"/>
              <a:buChar char="○"/>
            </a:pPr>
            <a:r>
              <a:rPr lang="en" sz="2100"/>
              <a:t>I</a:t>
            </a:r>
            <a:r>
              <a:rPr lang="en" sz="2100"/>
              <a:t>n-process in-database GNN training on tabular PGs</a:t>
            </a:r>
            <a:endParaRPr sz="2100"/>
          </a:p>
          <a:p>
            <a:pPr indent="0" lvl="0" marL="0" rtl="0" algn="l">
              <a:spcBef>
                <a:spcPts val="1600"/>
              </a:spcBef>
              <a:spcAft>
                <a:spcPts val="1600"/>
              </a:spcAft>
              <a:buNone/>
            </a:pPr>
            <a:r>
              <a:t/>
            </a:r>
            <a:endParaRPr b="1">
              <a:latin typeface="Roboto Mono"/>
              <a:ea typeface="Roboto Mono"/>
              <a:cs typeface="Roboto Mono"/>
              <a:sym typeface="Roboto Mono"/>
            </a:endParaRPr>
          </a:p>
        </p:txBody>
      </p:sp>
      <p:pic>
        <p:nvPicPr>
          <p:cNvPr id="306" name="Google Shape;306;p44"/>
          <p:cNvPicPr preferRelativeResize="0"/>
          <p:nvPr/>
        </p:nvPicPr>
        <p:blipFill>
          <a:blip r:embed="rId3">
            <a:alphaModFix/>
          </a:blip>
          <a:stretch>
            <a:fillRect/>
          </a:stretch>
        </p:blipFill>
        <p:spPr>
          <a:xfrm>
            <a:off x="5009030" y="1206421"/>
            <a:ext cx="1441074" cy="322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Responsible Distributed Data Architectures</a:t>
            </a:r>
            <a:endParaRPr/>
          </a:p>
        </p:txBody>
      </p:sp>
      <p:sp>
        <p:nvSpPr>
          <p:cNvPr id="312" name="Google Shape;312;p45"/>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VIDI grant 2022</a:t>
            </a:r>
            <a:r>
              <a:rPr lang="en" sz="2100"/>
              <a:t> by Hannes Mühleisen</a:t>
            </a:r>
            <a:endParaRPr sz="2100">
              <a:solidFill>
                <a:schemeClr val="dk2"/>
              </a:solidFill>
            </a:endParaRPr>
          </a:p>
          <a:p>
            <a:pPr indent="-361950" lvl="0" marL="457200" rtl="0" algn="l">
              <a:spcBef>
                <a:spcPts val="0"/>
              </a:spcBef>
              <a:spcAft>
                <a:spcPts val="0"/>
              </a:spcAft>
              <a:buSzPts val="2100"/>
              <a:buChar char="●"/>
            </a:pPr>
            <a:r>
              <a:rPr lang="en" sz="2100"/>
              <a:t>Problem:</a:t>
            </a:r>
            <a:endParaRPr sz="2100"/>
          </a:p>
          <a:p>
            <a:pPr indent="-361950" lvl="1" marL="914400" rtl="0" algn="l">
              <a:spcBef>
                <a:spcPts val="0"/>
              </a:spcBef>
              <a:spcAft>
                <a:spcPts val="0"/>
              </a:spcAft>
              <a:buSzPts val="2100"/>
              <a:buChar char="○"/>
            </a:pPr>
            <a:r>
              <a:rPr lang="en" sz="2100"/>
              <a:t>centralizing data in the cloud is dominant architecture</a:t>
            </a:r>
            <a:endParaRPr sz="2100"/>
          </a:p>
          <a:p>
            <a:pPr indent="-361950" lvl="1" marL="914400" rtl="0" algn="l">
              <a:spcBef>
                <a:spcPts val="0"/>
              </a:spcBef>
              <a:spcAft>
                <a:spcPts val="0"/>
              </a:spcAft>
              <a:buSzPts val="2100"/>
              <a:buChar char="○"/>
            </a:pPr>
            <a:r>
              <a:rPr lang="en" sz="2100"/>
              <a:t>creates privacy nightmares</a:t>
            </a:r>
            <a:endParaRPr sz="2100"/>
          </a:p>
          <a:p>
            <a:pPr indent="-361950" lvl="0" marL="457200" rtl="0" algn="l">
              <a:spcBef>
                <a:spcPts val="0"/>
              </a:spcBef>
              <a:spcAft>
                <a:spcPts val="0"/>
              </a:spcAft>
              <a:buSzPts val="2100"/>
              <a:buChar char="●"/>
            </a:pPr>
            <a:r>
              <a:rPr lang="en" sz="2100"/>
              <a:t>Goal:</a:t>
            </a:r>
            <a:endParaRPr sz="2100"/>
          </a:p>
          <a:p>
            <a:pPr indent="-361950" lvl="1" marL="914400" rtl="0" algn="l">
              <a:spcBef>
                <a:spcPts val="0"/>
              </a:spcBef>
              <a:spcAft>
                <a:spcPts val="0"/>
              </a:spcAft>
              <a:buSzPts val="2100"/>
              <a:buChar char="○"/>
            </a:pPr>
            <a:r>
              <a:rPr lang="en" sz="2100"/>
              <a:t>provide an easy-to-use decentralized alternative</a:t>
            </a:r>
            <a:endParaRPr sz="2100"/>
          </a:p>
          <a:p>
            <a:pPr indent="-361950" lvl="1" marL="914400" rtl="0" algn="l">
              <a:spcBef>
                <a:spcPts val="0"/>
              </a:spcBef>
              <a:spcAft>
                <a:spcPts val="0"/>
              </a:spcAft>
              <a:buSzPts val="2100"/>
              <a:buChar char="○"/>
            </a:pPr>
            <a:r>
              <a:rPr lang="en" sz="2100"/>
              <a:t>application data stays in a user-owned on-device database</a:t>
            </a:r>
            <a:endParaRPr sz="2100"/>
          </a:p>
          <a:p>
            <a:pPr indent="-361950" lvl="1" marL="914400" rtl="0" algn="l">
              <a:spcBef>
                <a:spcPts val="0"/>
              </a:spcBef>
              <a:spcAft>
                <a:spcPts val="0"/>
              </a:spcAft>
              <a:buSzPts val="2100"/>
              <a:buChar char="○"/>
            </a:pPr>
            <a:r>
              <a:rPr lang="en" sz="2100"/>
              <a:t>design infra for managing large fleets of  DuckDB databases</a:t>
            </a:r>
            <a:endParaRPr sz="2100"/>
          </a:p>
          <a:p>
            <a:pPr indent="-361950" lvl="1" marL="914400" rtl="0" algn="l">
              <a:spcBef>
                <a:spcPts val="0"/>
              </a:spcBef>
              <a:spcAft>
                <a:spcPts val="0"/>
              </a:spcAft>
              <a:buSzPts val="2100"/>
              <a:buChar char="○"/>
            </a:pPr>
            <a:r>
              <a:rPr lang="en" sz="2100"/>
              <a:t>design infra for</a:t>
            </a:r>
            <a:r>
              <a:rPr lang="en" sz="2100"/>
              <a:t> aggregated data collection to enable global queries</a:t>
            </a:r>
            <a:endParaRPr sz="2100"/>
          </a:p>
          <a:p>
            <a:pPr indent="-361950" lvl="1" marL="914400" rtl="0" algn="l">
              <a:spcBef>
                <a:spcPts val="0"/>
              </a:spcBef>
              <a:spcAft>
                <a:spcPts val="0"/>
              </a:spcAft>
              <a:buSzPts val="2100"/>
              <a:buChar char="○"/>
            </a:pPr>
            <a:r>
              <a:rPr lang="en" sz="2100"/>
              <a:t>enable apps like distributed differential privacy, </a:t>
            </a:r>
            <a:r>
              <a:rPr lang="en" sz="2100"/>
              <a:t>federated</a:t>
            </a:r>
            <a:r>
              <a:rPr lang="en" sz="2100"/>
              <a:t> learning</a:t>
            </a:r>
            <a:endParaRPr sz="2100"/>
          </a:p>
          <a:p>
            <a:pPr indent="0" lvl="0" marL="0" rtl="0" algn="l">
              <a:spcBef>
                <a:spcPts val="1600"/>
              </a:spcBef>
              <a:spcAft>
                <a:spcPts val="1600"/>
              </a:spcAft>
              <a:buNone/>
            </a:pPr>
            <a:r>
              <a:t/>
            </a:r>
            <a:endParaRPr/>
          </a:p>
        </p:txBody>
      </p:sp>
      <p:pic>
        <p:nvPicPr>
          <p:cNvPr id="313" name="Google Shape;313;p45"/>
          <p:cNvPicPr preferRelativeResize="0"/>
          <p:nvPr/>
        </p:nvPicPr>
        <p:blipFill>
          <a:blip r:embed="rId3">
            <a:alphaModFix/>
          </a:blip>
          <a:stretch>
            <a:fillRect/>
          </a:stretch>
        </p:blipFill>
        <p:spPr>
          <a:xfrm>
            <a:off x="6792675" y="0"/>
            <a:ext cx="2351324" cy="526501"/>
          </a:xfrm>
          <a:prstGeom prst="rect">
            <a:avLst/>
          </a:prstGeom>
          <a:noFill/>
          <a:ln>
            <a:noFill/>
          </a:ln>
        </p:spPr>
      </p:pic>
      <p:pic>
        <p:nvPicPr>
          <p:cNvPr id="314" name="Google Shape;314;p45"/>
          <p:cNvPicPr preferRelativeResize="0"/>
          <p:nvPr/>
        </p:nvPicPr>
        <p:blipFill>
          <a:blip r:embed="rId4">
            <a:alphaModFix/>
          </a:blip>
          <a:stretch>
            <a:fillRect/>
          </a:stretch>
        </p:blipFill>
        <p:spPr>
          <a:xfrm>
            <a:off x="8186842" y="1152475"/>
            <a:ext cx="946183" cy="1419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6"/>
          <p:cNvPicPr preferRelativeResize="0"/>
          <p:nvPr/>
        </p:nvPicPr>
        <p:blipFill>
          <a:blip r:embed="rId3">
            <a:alphaModFix/>
          </a:blip>
          <a:stretch>
            <a:fillRect/>
          </a:stretch>
        </p:blipFill>
        <p:spPr>
          <a:xfrm>
            <a:off x="191375" y="911675"/>
            <a:ext cx="1266026" cy="1266026"/>
          </a:xfrm>
          <a:prstGeom prst="rect">
            <a:avLst/>
          </a:prstGeom>
          <a:noFill/>
          <a:ln>
            <a:noFill/>
          </a:ln>
        </p:spPr>
      </p:pic>
      <p:sp>
        <p:nvSpPr>
          <p:cNvPr id="320" name="Google Shape;320;p4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CWI Database Architectures (DA)</a:t>
            </a:r>
            <a:endParaRPr/>
          </a:p>
        </p:txBody>
      </p:sp>
      <p:sp>
        <p:nvSpPr>
          <p:cNvPr id="321" name="Google Shape;321;p46"/>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None/>
            </a:pPr>
            <a:r>
              <a:rPr lang="en">
                <a:solidFill>
                  <a:srgbClr val="000000"/>
                </a:solidFill>
              </a:rPr>
              <a:t>Dutch Seminar on Data Systems Design (every other Friday 16:00-17:30) </a:t>
            </a:r>
            <a:endParaRPr>
              <a:solidFill>
                <a:srgbClr val="000000"/>
              </a:solidFill>
            </a:endParaRPr>
          </a:p>
          <a:p>
            <a:pPr indent="457200" lvl="0" marL="457200" rtl="0" algn="l">
              <a:lnSpc>
                <a:spcPct val="100000"/>
              </a:lnSpc>
              <a:spcBef>
                <a:spcPts val="0"/>
              </a:spcBef>
              <a:spcAft>
                <a:spcPts val="0"/>
              </a:spcAft>
              <a:buNone/>
            </a:pPr>
            <a:r>
              <a:rPr lang="en">
                <a:solidFill>
                  <a:srgbClr val="000000"/>
                </a:solidFill>
              </a:rPr>
              <a:t>subscribe: </a:t>
            </a:r>
            <a:r>
              <a:rPr lang="en" u="sng">
                <a:solidFill>
                  <a:schemeClr val="hlink"/>
                </a:solidFill>
                <a:hlinkClick r:id="rId4"/>
              </a:rPr>
              <a:t>https://</a:t>
            </a:r>
            <a:r>
              <a:rPr lang="en" u="sng">
                <a:solidFill>
                  <a:schemeClr val="hlink"/>
                </a:solidFill>
                <a:hlinkClick r:id="rId5"/>
              </a:rPr>
              <a:t>d</a:t>
            </a:r>
            <a:r>
              <a:rPr lang="en" u="sng">
                <a:solidFill>
                  <a:schemeClr val="hlink"/>
                </a:solidFill>
                <a:hlinkClick r:id="rId6"/>
              </a:rPr>
              <a:t>sdsd.da.cwi.nl</a:t>
            </a:r>
            <a:r>
              <a:rPr lang="en">
                <a:solidFill>
                  <a:srgbClr val="3D85C6"/>
                </a:solidFill>
              </a:rPr>
              <a:t>                                       </a:t>
            </a:r>
            <a:r>
              <a:rPr lang="en">
                <a:solidFill>
                  <a:schemeClr val="dk2"/>
                </a:solidFill>
              </a:rPr>
              <a:t>with UvA, TU/e, TuD</a:t>
            </a:r>
            <a:endParaRPr>
              <a:solidFill>
                <a:schemeClr val="dk2"/>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a:solidFill>
                  <a:srgbClr val="000000"/>
                </a:solidFill>
              </a:rPr>
              <a:t>Dutch News on DA &amp; DuckDB:                                       </a:t>
            </a:r>
            <a:r>
              <a:rPr lang="en">
                <a:solidFill>
                  <a:srgbClr val="3D85C6"/>
                </a:solidFill>
              </a:rPr>
              <a:t>@cwi_da</a:t>
            </a:r>
            <a:r>
              <a:rPr lang="en">
                <a:solidFill>
                  <a:srgbClr val="000000"/>
                </a:solidFill>
              </a:rPr>
              <a:t>                 	bit.ly/</a:t>
            </a:r>
            <a:r>
              <a:rPr lang="en">
                <a:solidFill>
                  <a:srgbClr val="00B050"/>
                </a:solidFill>
              </a:rPr>
              <a:t>cwi-da</a:t>
            </a:r>
            <a:endParaRPr>
              <a:solidFill>
                <a:srgbClr val="00B05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bit.ly/</a:t>
            </a:r>
            <a:r>
              <a:rPr lang="en">
                <a:solidFill>
                  <a:srgbClr val="00B050"/>
                </a:solidFill>
              </a:rPr>
              <a:t>fd-boncz</a:t>
            </a:r>
            <a:r>
              <a:rPr lang="en">
                <a:solidFill>
                  <a:srgbClr val="000000"/>
                </a:solidFill>
              </a:rPr>
              <a:t> (Financieel Dagblad) 		</a:t>
            </a:r>
            <a:r>
              <a:rPr lang="en">
                <a:solidFill>
                  <a:srgbClr val="3D85C6"/>
                </a:solidFill>
              </a:rPr>
              <a:t>@duckdb          </a:t>
            </a:r>
            <a:r>
              <a:rPr lang="en">
                <a:solidFill>
                  <a:srgbClr val="3C78D8"/>
                </a:solidFill>
              </a:rPr>
              <a:t>        	</a:t>
            </a:r>
            <a:r>
              <a:rPr lang="en">
                <a:solidFill>
                  <a:srgbClr val="00B050"/>
                </a:solidFill>
              </a:rPr>
              <a:t>duckdb.org</a:t>
            </a:r>
            <a:endParaRPr>
              <a:solidFill>
                <a:srgbClr val="00B050"/>
              </a:solidFill>
            </a:endParaRPr>
          </a:p>
          <a:p>
            <a:pPr indent="-342900" lvl="0" marL="457200" rtl="0" algn="l">
              <a:lnSpc>
                <a:spcPct val="100000"/>
              </a:lnSpc>
              <a:spcBef>
                <a:spcPts val="0"/>
              </a:spcBef>
              <a:spcAft>
                <a:spcPts val="0"/>
              </a:spcAft>
              <a:buClr>
                <a:srgbClr val="00B050"/>
              </a:buClr>
              <a:buSzPts val="1800"/>
              <a:buChar char="-"/>
            </a:pPr>
            <a:r>
              <a:rPr lang="en">
                <a:solidFill>
                  <a:srgbClr val="000000"/>
                </a:solidFill>
              </a:rPr>
              <a:t>bit.ly/</a:t>
            </a:r>
            <a:r>
              <a:rPr lang="en">
                <a:solidFill>
                  <a:srgbClr val="00B050"/>
                </a:solidFill>
              </a:rPr>
              <a:t>tweakers-duckdb</a:t>
            </a:r>
            <a:r>
              <a:rPr lang="en">
                <a:solidFill>
                  <a:srgbClr val="000000"/>
                </a:solidFill>
              </a:rPr>
              <a:t> (Tweakers)</a:t>
            </a:r>
            <a:r>
              <a:rPr lang="en">
                <a:solidFill>
                  <a:srgbClr val="00B050"/>
                </a:solidFill>
              </a:rPr>
              <a:t>		</a:t>
            </a:r>
            <a:r>
              <a:rPr lang="en">
                <a:solidFill>
                  <a:srgbClr val="3D85C6"/>
                </a:solidFill>
              </a:rPr>
              <a:t>@hfmuehleisen</a:t>
            </a:r>
            <a:r>
              <a:rPr lang="en">
                <a:solidFill>
                  <a:srgbClr val="3C78D8"/>
                </a:solidFill>
              </a:rPr>
              <a:t>     	</a:t>
            </a:r>
            <a:r>
              <a:rPr lang="en">
                <a:solidFill>
                  <a:srgbClr val="00B050"/>
                </a:solidFill>
              </a:rPr>
              <a:t>duckdblabs.com</a:t>
            </a:r>
            <a:endParaRPr sz="2100">
              <a:solidFill>
                <a:srgbClr val="00B050"/>
              </a:solidFill>
            </a:endParaRPr>
          </a:p>
          <a:p>
            <a:pPr indent="0" lvl="0" marL="0" rtl="0" algn="l">
              <a:lnSpc>
                <a:spcPct val="100000"/>
              </a:lnSpc>
              <a:spcBef>
                <a:spcPts val="0"/>
              </a:spcBef>
              <a:spcAft>
                <a:spcPts val="0"/>
              </a:spcAft>
              <a:buNone/>
            </a:pPr>
            <a:br>
              <a:rPr lang="en">
                <a:solidFill>
                  <a:srgbClr val="FF0000"/>
                </a:solidFill>
              </a:rPr>
            </a:br>
            <a:r>
              <a:rPr b="1" lang="en">
                <a:solidFill>
                  <a:srgbClr val="FF0000"/>
                </a:solidFill>
              </a:rPr>
              <a:t>Thanks to all!                                                                                                            Consider joining us!</a:t>
            </a:r>
            <a:endParaRPr b="1">
              <a:solidFill>
                <a:srgbClr val="FF0000"/>
              </a:solidFill>
            </a:endParaRPr>
          </a:p>
          <a:p>
            <a:pPr indent="0" lvl="0" marL="0" rtl="0" algn="l">
              <a:spcBef>
                <a:spcPts val="0"/>
              </a:spcBef>
              <a:spcAft>
                <a:spcPts val="0"/>
              </a:spcAft>
              <a:buNone/>
            </a:pPr>
            <a:r>
              <a:t/>
            </a:r>
            <a:endParaRPr sz="2100">
              <a:solidFill>
                <a:srgbClr val="00B050"/>
              </a:solidFill>
            </a:endParaRPr>
          </a:p>
          <a:p>
            <a:pPr indent="0" lvl="0" marL="0" rtl="0" algn="l">
              <a:spcBef>
                <a:spcPts val="1600"/>
              </a:spcBef>
              <a:spcAft>
                <a:spcPts val="1600"/>
              </a:spcAft>
              <a:buNone/>
            </a:pPr>
            <a:r>
              <a:t/>
            </a:r>
            <a:endParaRPr sz="2100"/>
          </a:p>
        </p:txBody>
      </p:sp>
      <p:pic>
        <p:nvPicPr>
          <p:cNvPr id="322" name="Google Shape;322;p46"/>
          <p:cNvPicPr preferRelativeResize="0"/>
          <p:nvPr/>
        </p:nvPicPr>
        <p:blipFill rotWithShape="1">
          <a:blip r:embed="rId7">
            <a:alphaModFix/>
          </a:blip>
          <a:srcRect b="54281" l="0" r="0" t="19607"/>
          <a:stretch/>
        </p:blipFill>
        <p:spPr>
          <a:xfrm>
            <a:off x="0" y="3368400"/>
            <a:ext cx="9144000" cy="1784075"/>
          </a:xfrm>
          <a:prstGeom prst="rect">
            <a:avLst/>
          </a:prstGeom>
          <a:noFill/>
          <a:ln>
            <a:noFill/>
          </a:ln>
        </p:spPr>
      </p:pic>
      <p:pic>
        <p:nvPicPr>
          <p:cNvPr id="323" name="Google Shape;323;p46"/>
          <p:cNvPicPr preferRelativeResize="0"/>
          <p:nvPr/>
        </p:nvPicPr>
        <p:blipFill>
          <a:blip r:embed="rId8">
            <a:alphaModFix/>
          </a:blip>
          <a:stretch>
            <a:fillRect/>
          </a:stretch>
        </p:blipFill>
        <p:spPr>
          <a:xfrm>
            <a:off x="4346100" y="1787312"/>
            <a:ext cx="623400" cy="62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Systems Research</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data systems: of the most complex software</a:t>
            </a:r>
            <a:endParaRPr sz="2100"/>
          </a:p>
          <a:p>
            <a:pPr indent="-361950" lvl="1" marL="914400" rtl="0" algn="l">
              <a:spcBef>
                <a:spcPts val="0"/>
              </a:spcBef>
              <a:spcAft>
                <a:spcPts val="0"/>
              </a:spcAft>
              <a:buSzPts val="2100"/>
              <a:buChar char="○"/>
            </a:pPr>
            <a:r>
              <a:rPr lang="en" sz="2100"/>
              <a:t>10-100Ks of source code, takes 5-10y and 100sFTE</a:t>
            </a:r>
            <a:endParaRPr sz="2100"/>
          </a:p>
          <a:p>
            <a:pPr indent="-361950" lvl="1" marL="914400" rtl="0" algn="l">
              <a:spcBef>
                <a:spcPts val="0"/>
              </a:spcBef>
              <a:spcAft>
                <a:spcPts val="0"/>
              </a:spcAft>
              <a:buSzPts val="2100"/>
              <a:buChar char="○"/>
            </a:pPr>
            <a:r>
              <a:rPr lang="en" sz="2100"/>
              <a:t>compression, data structures, algorithms, optimization, machine learning, compilers, operating systems, hardware co-design</a:t>
            </a:r>
            <a:endParaRPr sz="2100"/>
          </a:p>
          <a:p>
            <a:pPr indent="-361950" lvl="0" marL="457200" rtl="0" algn="l">
              <a:spcBef>
                <a:spcPts val="0"/>
              </a:spcBef>
              <a:spcAft>
                <a:spcPts val="0"/>
              </a:spcAft>
              <a:buSzPts val="2100"/>
              <a:buChar char="●"/>
            </a:pPr>
            <a:r>
              <a:rPr lang="en" sz="2100"/>
              <a:t>architecture = reconciling </a:t>
            </a:r>
            <a:r>
              <a:rPr b="1" lang="en" sz="2100">
                <a:solidFill>
                  <a:srgbClr val="00B050"/>
                </a:solidFill>
              </a:rPr>
              <a:t>conflicting interests</a:t>
            </a:r>
            <a:endParaRPr b="1" sz="2100">
              <a:solidFill>
                <a:srgbClr val="00B050"/>
              </a:solidFill>
            </a:endParaRPr>
          </a:p>
          <a:p>
            <a:pPr indent="-361950" lvl="1" marL="914400" rtl="0" algn="l">
              <a:spcBef>
                <a:spcPts val="0"/>
              </a:spcBef>
              <a:spcAft>
                <a:spcPts val="0"/>
              </a:spcAft>
              <a:buSzPts val="2100"/>
              <a:buChar char="○"/>
            </a:pPr>
            <a:r>
              <a:rPr lang="en" sz="2100"/>
              <a:t>writes⇔reads; size⇔computation; flexibility⇔efficiency; etc</a:t>
            </a:r>
            <a:endParaRPr sz="2100"/>
          </a:p>
          <a:p>
            <a:pPr indent="0" lvl="0" marL="457200" rtl="0" algn="l">
              <a:spcBef>
                <a:spcPts val="1600"/>
              </a:spcBef>
              <a:spcAft>
                <a:spcPts val="0"/>
              </a:spcAft>
              <a:buNone/>
            </a:pPr>
            <a:r>
              <a:t/>
            </a:r>
            <a:endParaRPr sz="2100"/>
          </a:p>
          <a:p>
            <a:pPr indent="0" lvl="0" marL="0" rtl="0" algn="l">
              <a:spcBef>
                <a:spcPts val="1600"/>
              </a:spcBef>
              <a:spcAft>
                <a:spcPts val="1600"/>
              </a:spcAft>
              <a:buNone/>
            </a:pPr>
            <a:r>
              <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Systems Research</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data systems: of the most complex software</a:t>
            </a:r>
            <a:endParaRPr sz="2100"/>
          </a:p>
          <a:p>
            <a:pPr indent="-361950" lvl="1" marL="914400" rtl="0" algn="l">
              <a:spcBef>
                <a:spcPts val="0"/>
              </a:spcBef>
              <a:spcAft>
                <a:spcPts val="0"/>
              </a:spcAft>
              <a:buSzPts val="2100"/>
              <a:buChar char="○"/>
            </a:pPr>
            <a:r>
              <a:rPr lang="en" sz="2100"/>
              <a:t>10-100Ks of source code, takes 5-10y and 100sFTE</a:t>
            </a:r>
            <a:endParaRPr sz="2100"/>
          </a:p>
          <a:p>
            <a:pPr indent="-361950" lvl="1" marL="914400" rtl="0" algn="l">
              <a:spcBef>
                <a:spcPts val="0"/>
              </a:spcBef>
              <a:spcAft>
                <a:spcPts val="0"/>
              </a:spcAft>
              <a:buSzPts val="2100"/>
              <a:buChar char="○"/>
            </a:pPr>
            <a:r>
              <a:rPr lang="en" sz="2100"/>
              <a:t>compression, data structures, algorithms, optimization, machine learning, compilers, operating systems, hardware co-design</a:t>
            </a:r>
            <a:endParaRPr sz="2100"/>
          </a:p>
          <a:p>
            <a:pPr indent="-361950" lvl="0" marL="457200" rtl="0" algn="l">
              <a:spcBef>
                <a:spcPts val="0"/>
              </a:spcBef>
              <a:spcAft>
                <a:spcPts val="0"/>
              </a:spcAft>
              <a:buSzPts val="2100"/>
              <a:buChar char="●"/>
            </a:pPr>
            <a:r>
              <a:rPr lang="en" sz="2100"/>
              <a:t>architecture = reconciling conflicting interests</a:t>
            </a:r>
            <a:endParaRPr sz="2100"/>
          </a:p>
          <a:p>
            <a:pPr indent="-361950" lvl="1" marL="914400" rtl="0" algn="l">
              <a:spcBef>
                <a:spcPts val="0"/>
              </a:spcBef>
              <a:spcAft>
                <a:spcPts val="0"/>
              </a:spcAft>
              <a:buSzPts val="2100"/>
              <a:buChar char="○"/>
            </a:pPr>
            <a:r>
              <a:rPr lang="en" sz="2100"/>
              <a:t>writes⇔reads; datasize⇔computation; flexibility⇔efficiency; etc</a:t>
            </a:r>
            <a:endParaRPr sz="2100"/>
          </a:p>
          <a:p>
            <a:pPr indent="-361950" lvl="0" marL="457200" rtl="0" algn="l">
              <a:spcBef>
                <a:spcPts val="0"/>
              </a:spcBef>
              <a:spcAft>
                <a:spcPts val="0"/>
              </a:spcAft>
              <a:buClr>
                <a:srgbClr val="FF0000"/>
              </a:buClr>
              <a:buSzPts val="2100"/>
              <a:buChar char="●"/>
            </a:pPr>
            <a:r>
              <a:rPr b="1" lang="en" sz="2100">
                <a:solidFill>
                  <a:srgbClr val="FF0000"/>
                </a:solidFill>
              </a:rPr>
              <a:t>systems research</a:t>
            </a:r>
            <a:endParaRPr b="1" sz="2100">
              <a:solidFill>
                <a:srgbClr val="FF0000"/>
              </a:solidFill>
            </a:endParaRPr>
          </a:p>
          <a:p>
            <a:pPr indent="-361950" lvl="1" marL="914400" rtl="0" algn="l">
              <a:spcBef>
                <a:spcPts val="0"/>
              </a:spcBef>
              <a:spcAft>
                <a:spcPts val="0"/>
              </a:spcAft>
              <a:buSzPts val="2100"/>
              <a:buChar char="○"/>
            </a:pPr>
            <a:r>
              <a:rPr lang="en" sz="2100"/>
              <a:t>PVLDB, SIGMOD, CIDR, ICDE, DaMoN</a:t>
            </a:r>
            <a:endParaRPr sz="2100"/>
          </a:p>
          <a:p>
            <a:pPr indent="-361950" lvl="1" marL="914400" rtl="0" algn="l">
              <a:spcBef>
                <a:spcPts val="0"/>
              </a:spcBef>
              <a:spcAft>
                <a:spcPts val="0"/>
              </a:spcAft>
              <a:buSzPts val="2100"/>
              <a:buChar char="○"/>
            </a:pPr>
            <a:r>
              <a:rPr lang="en" sz="2100"/>
              <a:t>Turing Awards: Jim Gray, Michael Stonebraker</a:t>
            </a:r>
            <a:endParaRPr sz="2100"/>
          </a:p>
          <a:p>
            <a:pPr indent="0" lvl="0" marL="0" rtl="0" algn="l">
              <a:spcBef>
                <a:spcPts val="1600"/>
              </a:spcBef>
              <a:spcAft>
                <a:spcPts val="1600"/>
              </a:spcAft>
              <a:buNone/>
            </a:pPr>
            <a:r>
              <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Systems Research </a:t>
            </a:r>
            <a:r>
              <a:rPr lang="en">
                <a:solidFill>
                  <a:srgbClr val="FF0000"/>
                </a:solidFill>
              </a:rPr>
              <a:t>at CWI</a:t>
            </a:r>
            <a:endParaRPr>
              <a:solidFill>
                <a:srgbClr val="FF0000"/>
              </a:solidFill>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data systems: of the most complex software</a:t>
            </a:r>
            <a:endParaRPr sz="2100"/>
          </a:p>
          <a:p>
            <a:pPr indent="-361950" lvl="1" marL="914400" rtl="0" algn="l">
              <a:spcBef>
                <a:spcPts val="0"/>
              </a:spcBef>
              <a:spcAft>
                <a:spcPts val="0"/>
              </a:spcAft>
              <a:buSzPts val="2100"/>
              <a:buChar char="○"/>
            </a:pPr>
            <a:r>
              <a:rPr lang="en" sz="2100"/>
              <a:t>10-100Ks of source code, takes 5-10y and 100sFTE</a:t>
            </a:r>
            <a:endParaRPr sz="2100"/>
          </a:p>
          <a:p>
            <a:pPr indent="-361950" lvl="1" marL="914400" rtl="0" algn="l">
              <a:spcBef>
                <a:spcPts val="0"/>
              </a:spcBef>
              <a:spcAft>
                <a:spcPts val="0"/>
              </a:spcAft>
              <a:buSzPts val="2100"/>
              <a:buChar char="○"/>
            </a:pPr>
            <a:r>
              <a:rPr lang="en" sz="2100"/>
              <a:t>compression, data structures, algorithms, optimization, machine learning, compilers, operating systems, hardware co-design</a:t>
            </a:r>
            <a:endParaRPr sz="2100"/>
          </a:p>
          <a:p>
            <a:pPr indent="-361950" lvl="0" marL="457200" rtl="0" algn="l">
              <a:spcBef>
                <a:spcPts val="0"/>
              </a:spcBef>
              <a:spcAft>
                <a:spcPts val="0"/>
              </a:spcAft>
              <a:buSzPts val="2100"/>
              <a:buChar char="●"/>
            </a:pPr>
            <a:r>
              <a:rPr lang="en" sz="2100"/>
              <a:t>architecture = reconciling conflicting interests</a:t>
            </a:r>
            <a:endParaRPr sz="2100"/>
          </a:p>
          <a:p>
            <a:pPr indent="-361950" lvl="1" marL="914400" rtl="0" algn="l">
              <a:spcBef>
                <a:spcPts val="0"/>
              </a:spcBef>
              <a:spcAft>
                <a:spcPts val="0"/>
              </a:spcAft>
              <a:buSzPts val="2100"/>
              <a:buChar char="○"/>
            </a:pPr>
            <a:r>
              <a:rPr lang="en" sz="2100"/>
              <a:t>writes⇔reads; datasize⇔computation; flexibility⇔efficiency; etc</a:t>
            </a:r>
            <a:endParaRPr sz="2100"/>
          </a:p>
          <a:p>
            <a:pPr indent="-361950" lvl="0" marL="457200" rtl="0" algn="l">
              <a:spcBef>
                <a:spcPts val="0"/>
              </a:spcBef>
              <a:spcAft>
                <a:spcPts val="0"/>
              </a:spcAft>
              <a:buSzPts val="2100"/>
              <a:buChar char="●"/>
            </a:pPr>
            <a:r>
              <a:rPr lang="en" sz="2100"/>
              <a:t>systems research</a:t>
            </a:r>
            <a:endParaRPr sz="2100"/>
          </a:p>
          <a:p>
            <a:pPr indent="-361950" lvl="1" marL="914400" rtl="0" algn="l">
              <a:spcBef>
                <a:spcPts val="0"/>
              </a:spcBef>
              <a:spcAft>
                <a:spcPts val="0"/>
              </a:spcAft>
              <a:buSzPts val="2100"/>
              <a:buChar char="○"/>
            </a:pPr>
            <a:r>
              <a:rPr lang="en" sz="2100"/>
              <a:t>PVLDB, SIGMOD, CIDR, ICDE, DaMoN</a:t>
            </a:r>
            <a:endParaRPr sz="2100"/>
          </a:p>
          <a:p>
            <a:pPr indent="-361950" lvl="1" marL="914400" rtl="0" algn="l">
              <a:spcBef>
                <a:spcPts val="0"/>
              </a:spcBef>
              <a:spcAft>
                <a:spcPts val="0"/>
              </a:spcAft>
              <a:buSzPts val="2100"/>
              <a:buChar char="○"/>
            </a:pPr>
            <a:r>
              <a:rPr lang="en" sz="2100"/>
              <a:t>Turing Awards: Jim Gray, Michael Stonebraker</a:t>
            </a:r>
            <a:endParaRPr sz="2100"/>
          </a:p>
          <a:p>
            <a:pPr indent="0" lvl="0" marL="0" rtl="0" algn="l">
              <a:spcBef>
                <a:spcPts val="1600"/>
              </a:spcBef>
              <a:spcAft>
                <a:spcPts val="1600"/>
              </a:spcAft>
              <a:buNone/>
            </a:pPr>
            <a:r>
              <a:t/>
            </a:r>
            <a:endParaRPr sz="2100"/>
          </a:p>
        </p:txBody>
      </p:sp>
      <p:pic>
        <p:nvPicPr>
          <p:cNvPr id="94" name="Google Shape;94;p18"/>
          <p:cNvPicPr preferRelativeResize="0"/>
          <p:nvPr/>
        </p:nvPicPr>
        <p:blipFill>
          <a:blip r:embed="rId3">
            <a:alphaModFix/>
          </a:blip>
          <a:stretch>
            <a:fillRect/>
          </a:stretch>
        </p:blipFill>
        <p:spPr>
          <a:xfrm>
            <a:off x="6737150" y="3534300"/>
            <a:ext cx="1028524" cy="1609201"/>
          </a:xfrm>
          <a:prstGeom prst="rect">
            <a:avLst/>
          </a:prstGeom>
          <a:noFill/>
          <a:ln>
            <a:noFill/>
          </a:ln>
        </p:spPr>
      </p:pic>
      <p:sp>
        <p:nvSpPr>
          <p:cNvPr id="95" name="Google Shape;95;p18"/>
          <p:cNvSpPr txBox="1"/>
          <p:nvPr>
            <p:ph idx="1" type="body"/>
          </p:nvPr>
        </p:nvSpPr>
        <p:spPr>
          <a:xfrm>
            <a:off x="7720850" y="3814800"/>
            <a:ext cx="1577700" cy="104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solidFill>
                  <a:srgbClr val="FF0000"/>
                </a:solidFill>
              </a:rPr>
              <a:t>Martin Kersten</a:t>
            </a:r>
            <a:endParaRPr sz="21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Systems Research </a:t>
            </a:r>
            <a:r>
              <a:rPr lang="en">
                <a:solidFill>
                  <a:srgbClr val="FF0000"/>
                </a:solidFill>
              </a:rPr>
              <a:t>at CWI</a:t>
            </a:r>
            <a:endParaRPr>
              <a:solidFill>
                <a:srgbClr val="FF0000"/>
              </a:solidFill>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Database Architectures (now)</a:t>
            </a:r>
            <a:endParaRPr sz="2100"/>
          </a:p>
          <a:p>
            <a:pPr indent="-361950" lvl="1" marL="914400" rtl="0" algn="l">
              <a:spcBef>
                <a:spcPts val="0"/>
              </a:spcBef>
              <a:spcAft>
                <a:spcPts val="0"/>
              </a:spcAft>
              <a:buSzPts val="2100"/>
              <a:buChar char="○"/>
            </a:pPr>
            <a:r>
              <a:rPr lang="en" sz="2100"/>
              <a:t>tenured: Peter Boncz, Stefan Manegold, Hannes </a:t>
            </a:r>
            <a:r>
              <a:rPr lang="en" sz="2100"/>
              <a:t>Mühleisen</a:t>
            </a:r>
            <a:r>
              <a:rPr lang="en" sz="2100"/>
              <a:t> </a:t>
            </a:r>
            <a:endParaRPr sz="2100"/>
          </a:p>
          <a:p>
            <a:pPr indent="-361950" lvl="1" marL="914400" rtl="0" algn="l">
              <a:spcBef>
                <a:spcPts val="0"/>
              </a:spcBef>
              <a:spcAft>
                <a:spcPts val="0"/>
              </a:spcAft>
              <a:buSzPts val="2100"/>
              <a:buChar char="○"/>
            </a:pPr>
            <a:r>
              <a:rPr lang="en" sz="2100"/>
              <a:t>post-doc: Mark Raasveldt, Pedro Holanda, Gabor Szarnyas</a:t>
            </a:r>
            <a:endParaRPr sz="2100"/>
          </a:p>
          <a:p>
            <a:pPr indent="-361950" lvl="1" marL="914400" rtl="0" algn="l">
              <a:spcBef>
                <a:spcPts val="0"/>
              </a:spcBef>
              <a:spcAft>
                <a:spcPts val="0"/>
              </a:spcAft>
              <a:buSzPts val="2100"/>
              <a:buChar char="○"/>
            </a:pPr>
            <a:r>
              <a:rPr lang="en" sz="2100"/>
              <a:t>PhD: </a:t>
            </a:r>
            <a:r>
              <a:rPr lang="en" sz="2100" strike="sngStrike"/>
              <a:t>Tim Gubner</a:t>
            </a:r>
            <a:r>
              <a:rPr lang="en" sz="2100"/>
              <a:t>, Diego Tomé, Azim Afroozeh, Laurens Kuiper, </a:t>
            </a:r>
            <a:r>
              <a:rPr lang="en" sz="2100"/>
              <a:t> Orson Peters, Ilaria Battiston</a:t>
            </a:r>
            <a:r>
              <a:rPr lang="en" sz="2100"/>
              <a:t> + 7 interns + 2 startup employees </a:t>
            </a:r>
            <a:endParaRPr sz="2100"/>
          </a:p>
          <a:p>
            <a:pPr indent="0" lvl="0" marL="0" rtl="0" algn="l">
              <a:spcBef>
                <a:spcPts val="1600"/>
              </a:spcBef>
              <a:spcAft>
                <a:spcPts val="1600"/>
              </a:spcAft>
              <a:buNone/>
            </a:pPr>
            <a:r>
              <a:t/>
            </a:r>
            <a:endParaRPr sz="2100"/>
          </a:p>
        </p:txBody>
      </p:sp>
      <p:pic>
        <p:nvPicPr>
          <p:cNvPr id="102" name="Google Shape;102;p19"/>
          <p:cNvPicPr preferRelativeResize="0"/>
          <p:nvPr/>
        </p:nvPicPr>
        <p:blipFill rotWithShape="1">
          <a:blip r:embed="rId3">
            <a:alphaModFix/>
          </a:blip>
          <a:srcRect b="54281" l="0" r="0" t="19607"/>
          <a:stretch/>
        </p:blipFill>
        <p:spPr>
          <a:xfrm>
            <a:off x="0" y="3368400"/>
            <a:ext cx="9144000" cy="178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2"/>
              </a:buClr>
              <a:buSzPts val="2100"/>
              <a:buChar char="●"/>
            </a:pPr>
            <a:r>
              <a:rPr b="1" lang="en" sz="2100">
                <a:solidFill>
                  <a:schemeClr val="dk2"/>
                </a:solidFill>
              </a:rPr>
              <a:t>Intro</a:t>
            </a:r>
            <a:endParaRPr b="1" sz="2100">
              <a:solidFill>
                <a:schemeClr val="dk2"/>
              </a:solidFill>
            </a:endParaRPr>
          </a:p>
          <a:p>
            <a:pPr indent="-361950" lvl="1" marL="914400" rtl="0" algn="l">
              <a:spcBef>
                <a:spcPts val="0"/>
              </a:spcBef>
              <a:spcAft>
                <a:spcPts val="0"/>
              </a:spcAft>
              <a:buSzPts val="2100"/>
              <a:buChar char="○"/>
            </a:pPr>
            <a:r>
              <a:rPr lang="en" sz="2100"/>
              <a:t>Data systems research @ CWI DA </a:t>
            </a:r>
            <a:endParaRPr sz="2100"/>
          </a:p>
          <a:p>
            <a:pPr indent="-361950" lvl="0" marL="457200" rtl="0" algn="l">
              <a:spcBef>
                <a:spcPts val="0"/>
              </a:spcBef>
              <a:spcAft>
                <a:spcPts val="0"/>
              </a:spcAft>
              <a:buClr>
                <a:srgbClr val="00B050"/>
              </a:buClr>
              <a:buSzPts val="2100"/>
              <a:buChar char="●"/>
            </a:pPr>
            <a:r>
              <a:rPr b="1" lang="en" sz="2100">
                <a:solidFill>
                  <a:srgbClr val="00B050"/>
                </a:solidFill>
              </a:rPr>
              <a:t>Past</a:t>
            </a:r>
            <a:endParaRPr b="1" sz="2100">
              <a:solidFill>
                <a:srgbClr val="00B050"/>
              </a:solidFill>
            </a:endParaRPr>
          </a:p>
          <a:p>
            <a:pPr indent="-361950" lvl="1" marL="914400" rtl="0" algn="l">
              <a:spcBef>
                <a:spcPts val="0"/>
              </a:spcBef>
              <a:spcAft>
                <a:spcPts val="0"/>
              </a:spcAft>
              <a:buSzPts val="2100"/>
              <a:buChar char="○"/>
            </a:pPr>
            <a:r>
              <a:rPr lang="en" sz="2100"/>
              <a:t>MonetDB &amp; VectorWise + impact</a:t>
            </a:r>
            <a:endParaRPr sz="2100"/>
          </a:p>
          <a:p>
            <a:pPr indent="-361950" lvl="0" marL="457200" rtl="0" algn="l">
              <a:spcBef>
                <a:spcPts val="0"/>
              </a:spcBef>
              <a:spcAft>
                <a:spcPts val="0"/>
              </a:spcAft>
              <a:buSzPts val="2100"/>
              <a:buChar char="●"/>
            </a:pPr>
            <a:r>
              <a:rPr b="1" lang="en" sz="2100"/>
              <a:t>Present</a:t>
            </a:r>
            <a:r>
              <a:rPr lang="en" sz="2100"/>
              <a:t> </a:t>
            </a:r>
            <a:endParaRPr sz="2100"/>
          </a:p>
          <a:p>
            <a:pPr indent="-361950" lvl="1" marL="914400" rtl="0" algn="l">
              <a:spcBef>
                <a:spcPts val="0"/>
              </a:spcBef>
              <a:spcAft>
                <a:spcPts val="0"/>
              </a:spcAft>
              <a:buSzPts val="2100"/>
              <a:buChar char="○"/>
            </a:pPr>
            <a:r>
              <a:rPr lang="en" sz="2100"/>
              <a:t>DuckDB (“in-process analytics”)</a:t>
            </a:r>
            <a:endParaRPr sz="2100"/>
          </a:p>
          <a:p>
            <a:pPr indent="-361950" lvl="0" marL="457200" rtl="0" algn="l">
              <a:spcBef>
                <a:spcPts val="0"/>
              </a:spcBef>
              <a:spcAft>
                <a:spcPts val="0"/>
              </a:spcAft>
              <a:buSzPts val="2100"/>
              <a:buChar char="●"/>
            </a:pPr>
            <a:r>
              <a:rPr b="1" lang="en" sz="2100"/>
              <a:t>Future</a:t>
            </a:r>
            <a:endParaRPr b="1" sz="2100"/>
          </a:p>
          <a:p>
            <a:pPr indent="-361950" lvl="1" marL="914400" rtl="0" algn="l">
              <a:spcBef>
                <a:spcPts val="0"/>
              </a:spcBef>
              <a:spcAft>
                <a:spcPts val="0"/>
              </a:spcAft>
              <a:buSzPts val="2100"/>
              <a:buChar char="○"/>
            </a:pPr>
            <a:r>
              <a:rPr lang="en" sz="2100"/>
              <a:t>Learned Data Formats </a:t>
            </a:r>
            <a:endParaRPr sz="2100"/>
          </a:p>
          <a:p>
            <a:pPr indent="-361950" lvl="1" marL="914400" rtl="0" algn="l">
              <a:spcBef>
                <a:spcPts val="0"/>
              </a:spcBef>
              <a:spcAft>
                <a:spcPts val="0"/>
              </a:spcAft>
              <a:buSzPts val="2100"/>
              <a:buChar char="○"/>
            </a:pPr>
            <a:r>
              <a:rPr lang="en" sz="2100"/>
              <a:t>SQL:2023 (Property Graph Queries)</a:t>
            </a:r>
            <a:endParaRPr sz="2100"/>
          </a:p>
          <a:p>
            <a:pPr indent="-361950" lvl="1" marL="914400" rtl="0" algn="l">
              <a:spcBef>
                <a:spcPts val="0"/>
              </a:spcBef>
              <a:spcAft>
                <a:spcPts val="0"/>
              </a:spcAft>
              <a:buSzPts val="2100"/>
              <a:buChar char="○"/>
            </a:pPr>
            <a:r>
              <a:rPr lang="en" sz="2100"/>
              <a:t>Responsible Decentralized Data Architectures</a:t>
            </a:r>
            <a:endParaRPr sz="2100"/>
          </a:p>
        </p:txBody>
      </p:sp>
      <p:sp>
        <p:nvSpPr>
          <p:cNvPr id="109" name="Google Shape;109;p20"/>
          <p:cNvSpPr/>
          <p:nvPr/>
        </p:nvSpPr>
        <p:spPr>
          <a:xfrm>
            <a:off x="6459275" y="0"/>
            <a:ext cx="2720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3151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Memory Column Stores</a:t>
            </a:r>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Hardware Trends</a:t>
            </a:r>
            <a:endParaRPr sz="2100"/>
          </a:p>
          <a:p>
            <a:pPr indent="-361950" lvl="1" marL="914400" rtl="0" algn="l">
              <a:spcBef>
                <a:spcPts val="0"/>
              </a:spcBef>
              <a:spcAft>
                <a:spcPts val="0"/>
              </a:spcAft>
              <a:buSzPts val="2100"/>
              <a:buChar char="○"/>
            </a:pPr>
            <a:r>
              <a:rPr lang="en" sz="2100"/>
              <a:t>Databases ⇒ Big Data</a:t>
            </a:r>
            <a:endParaRPr sz="2100"/>
          </a:p>
          <a:p>
            <a:pPr indent="-361950" lvl="1" marL="914400" rtl="0" algn="l">
              <a:spcBef>
                <a:spcPts val="0"/>
              </a:spcBef>
              <a:spcAft>
                <a:spcPts val="0"/>
              </a:spcAft>
              <a:buSzPts val="2100"/>
              <a:buChar char="○"/>
            </a:pPr>
            <a:r>
              <a:rPr lang="en" sz="2100"/>
              <a:t>big memories ⇔ memory wall</a:t>
            </a:r>
            <a:endParaRPr sz="2100"/>
          </a:p>
          <a:p>
            <a:pPr indent="0" lvl="0" marL="0" rtl="0" algn="l">
              <a:spcBef>
                <a:spcPts val="1600"/>
              </a:spcBef>
              <a:spcAft>
                <a:spcPts val="1600"/>
              </a:spcAft>
              <a:buNone/>
            </a:pPr>
            <a:r>
              <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434343"/>
      </a:lt2>
      <a:accent1>
        <a:srgbClr val="0E6998"/>
      </a:accent1>
      <a:accent2>
        <a:srgbClr val="0E6998"/>
      </a:accent2>
      <a:accent3>
        <a:srgbClr val="7E57C2"/>
      </a:accent3>
      <a:accent4>
        <a:srgbClr val="C77025"/>
      </a:accent4>
      <a:accent5>
        <a:srgbClr val="009688"/>
      </a:accent5>
      <a:accent6>
        <a:srgbClr val="FFD600"/>
      </a:accent6>
      <a:hlink>
        <a:srgbClr val="3C78D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